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3" r:id="rId4"/>
    <p:sldMasterId id="2147483735" r:id="rId5"/>
    <p:sldMasterId id="2147483769" r:id="rId6"/>
  </p:sldMasterIdLst>
  <p:notesMasterIdLst>
    <p:notesMasterId r:id="rId18"/>
  </p:notesMasterIdLst>
  <p:handoutMasterIdLst>
    <p:handoutMasterId r:id="rId19"/>
  </p:handoutMasterIdLst>
  <p:sldIdLst>
    <p:sldId id="3084" r:id="rId7"/>
    <p:sldId id="2139118861" r:id="rId8"/>
    <p:sldId id="2139119065" r:id="rId9"/>
    <p:sldId id="3070" r:id="rId10"/>
    <p:sldId id="2139118920" r:id="rId11"/>
    <p:sldId id="2139118921" r:id="rId12"/>
    <p:sldId id="2139118924" r:id="rId13"/>
    <p:sldId id="2139118922" r:id="rId14"/>
    <p:sldId id="2139118925" r:id="rId15"/>
    <p:sldId id="2139118926" r:id="rId16"/>
    <p:sldId id="2139118853" r:id="rId17"/>
  </p:sldIdLst>
  <p:sldSz cx="12193588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wowo hermawan" initials="wh" lastIdx="1" clrIdx="1">
    <p:extLst>
      <p:ext uri="{19B8F6BF-5375-455C-9EA6-DF929625EA0E}">
        <p15:presenceInfo xmlns:p15="http://schemas.microsoft.com/office/powerpoint/2012/main" userId="598feb332afde99c" providerId="Windows Live"/>
      </p:ext>
    </p:extLst>
  </p:cmAuthor>
  <p:cmAuthor id="3" name="wowoher@outlook.com" initials="w" lastIdx="1" clrIdx="2">
    <p:extLst>
      <p:ext uri="{19B8F6BF-5375-455C-9EA6-DF929625EA0E}">
        <p15:presenceInfo xmlns:p15="http://schemas.microsoft.com/office/powerpoint/2012/main" userId="5fe86b4ec768752f" providerId="Windows Live"/>
      </p:ext>
    </p:extLst>
  </p:cmAuthor>
  <p:cmAuthor id="4" name="smart" initials="s" lastIdx="1" clrIdx="3">
    <p:extLst>
      <p:ext uri="{19B8F6BF-5375-455C-9EA6-DF929625EA0E}">
        <p15:presenceInfo xmlns:p15="http://schemas.microsoft.com/office/powerpoint/2012/main" userId="smart" providerId="None"/>
      </p:ext>
    </p:extLst>
  </p:cmAuthor>
  <p:cmAuthor id="5" name="Sai Prashanth" initials="SP" lastIdx="1" clrIdx="4">
    <p:extLst>
      <p:ext uri="{19B8F6BF-5375-455C-9EA6-DF929625EA0E}">
        <p15:presenceInfo xmlns:p15="http://schemas.microsoft.com/office/powerpoint/2012/main" userId="Sai Prashanth" providerId="None"/>
      </p:ext>
    </p:extLst>
  </p:cmAuthor>
  <p:cmAuthor id="6" name="Sai Prashanth" initials="SP [2]" lastIdx="1" clrIdx="5">
    <p:extLst>
      <p:ext uri="{19B8F6BF-5375-455C-9EA6-DF929625EA0E}">
        <p15:presenceInfo xmlns:p15="http://schemas.microsoft.com/office/powerpoint/2012/main" userId="S::Sai.Prashanth@Blend360.com::8a101d83-01b8-455a-b159-db3d3c3883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E0EA"/>
    <a:srgbClr val="278991"/>
    <a:srgbClr val="050525"/>
    <a:srgbClr val="141129"/>
    <a:srgbClr val="101072"/>
    <a:srgbClr val="06393C"/>
    <a:srgbClr val="29B8F4"/>
    <a:srgbClr val="BDE0F5"/>
    <a:srgbClr val="BA5924"/>
    <a:srgbClr val="D74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3C61C-C9D4-42E3-AF7F-CC0372449CAE}" v="321" dt="2023-03-19T16:45:38.850"/>
    <p1510:client id="{1A9A538A-952A-4E46-A6BD-A433C7E81DBB}" v="244" dt="2023-03-19T11:49:25.081"/>
    <p1510:client id="{1CB68E55-4482-4980-B7F1-EBF68838684E}" v="7" dt="2023-03-20T08:26:07.705"/>
    <p1510:client id="{3AFD5033-F2E8-40EC-9424-E93782B505CF}" v="67" dt="2023-03-19T15:03:15.505"/>
    <p1510:client id="{3C19F1CD-22C5-4705-878E-51CCEEDBEC0E}" v="6" dt="2023-03-20T04:41:35.930"/>
    <p1510:client id="{3D1B2A6B-5AF4-4536-A5B3-51E2D564185B}" v="110" dt="2023-03-19T12:53:52.438"/>
    <p1510:client id="{3FADE77C-A6BB-4998-8617-4D3C86E835A1}" v="844" dt="2023-03-20T05:26:59.133"/>
    <p1510:client id="{48876CD9-0C34-4DBA-B025-8B1A59BDF5E6}" v="1636" dt="2023-03-20T07:17:27.376"/>
    <p1510:client id="{5489709F-06CE-4675-86D4-CFE7888DDE8A}" v="14" dt="2023-03-20T07:58:37.246"/>
    <p1510:client id="{649B490A-38E1-46EB-8692-45F48FBC9C8E}" v="46" dt="2023-03-20T07:54:08.663"/>
    <p1510:client id="{6D31DE41-5B61-4421-89E8-441863B9261C}" v="1025" dt="2023-03-19T12:25:31.851"/>
    <p1510:client id="{705344EE-8ED5-476D-BEE5-D9FDB4223B93}" v="473" dt="2023-03-19T06:45:00.778"/>
    <p1510:client id="{ACE4F309-2A34-4551-8D56-67E8768B8CC0}" v="63" dt="2023-03-20T05:28:15.766"/>
    <p1510:client id="{D10D8F71-B922-4A81-AAA0-074DD52C3133}" v="527" dt="2023-03-20T05:10:57.154"/>
    <p1510:client id="{F3CBDCE5-1005-4042-9BE7-9341B57843B9}" v="246" dt="2023-03-19T12:44:21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1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4C3E1-EC5D-3652-4FEB-94578DBDA5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AC1D6-3929-AC4B-08C8-BBC61E35BF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DCE5E-86C0-4B95-8D4E-97167274A9B4}" type="datetimeFigureOut">
              <a:rPr lang="en-IN" smtClean="0">
                <a:latin typeface="Montserrat" panose="00000500000000000000" pitchFamily="2" charset="0"/>
              </a:rPr>
              <a:t>20-03-2023</a:t>
            </a:fld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4671B-52F8-9C63-11A3-B53556BE0B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>
              <a:latin typeface="Montserrat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B30A7-476A-6F1D-B242-D02D5EBB54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5DE5-F43E-4418-BFA1-FA8AA3B2CE99}" type="slidenum">
              <a:rPr lang="en-IN" smtClean="0">
                <a:latin typeface="Montserrat" panose="00000500000000000000" pitchFamily="2" charset="0"/>
              </a:rPr>
              <a:t>‹#›</a:t>
            </a:fld>
            <a:endParaRPr lang="en-IN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93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D08939A9-F7F4-4ABA-B53D-5991DD400101}" type="datetimeFigureOut">
              <a:rPr lang="en-ID" smtClean="0"/>
              <a:pPr/>
              <a:t>20/03/2023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87EE7763-7AA7-4511-95D0-0DC176BB7E3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2E2E7B"/>
              </a:buClr>
              <a:buSzTx/>
              <a:buFont typeface="Arial" panose="020B0604020202020204" pitchFamily="34" charset="0"/>
              <a:buNone/>
              <a:tabLst>
                <a:tab pos="185420" algn="l"/>
              </a:tabLst>
              <a:defRPr/>
            </a:pPr>
            <a:endParaRPr kumimoji="0" lang="en-US" sz="1500" u="none" strike="noStrike" kern="1200" cap="none" spc="0" normalizeH="0" baseline="0" noProof="0">
              <a:ln>
                <a:noFill/>
              </a:ln>
              <a:solidFill>
                <a:srgbClr val="3E3E8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22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5F0BF-8E02-432D-A8A7-FC30B28B57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21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2E01E-D569-7640-A2E4-C871CF4F36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01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099C9-A0E4-9218-3C36-1A58029CC009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897903-762E-23AF-B5AE-CAA6E1D33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45023-5556-B3FB-4765-948FDA0DA630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236538-5F7F-0582-E813-D92A7D156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26224"/>
            <a:ext cx="10517188" cy="268189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400">
                <a:solidFill>
                  <a:schemeClr val="accent3"/>
                </a:solidFill>
                <a:latin typeface="+mn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4C17C-E20B-E07A-0C4C-5F0B82C45B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F72D88E-DB5A-4C17-E0EE-5E4B2EE33E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757390"/>
            <a:ext cx="10517188" cy="4286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3"/>
              </a:buClr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D5597B-A688-5D12-1865-5000AB4E01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3294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76DA53-7F01-FB60-4D30-8C1725F9EC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7515" y="2069054"/>
            <a:ext cx="2667000" cy="428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5425C0-A116-739E-90CD-079C70B1C80D}"/>
              </a:ext>
            </a:extLst>
          </p:cNvPr>
          <p:cNvSpPr/>
          <p:nvPr userDrawn="1"/>
        </p:nvSpPr>
        <p:spPr>
          <a:xfrm>
            <a:off x="0" y="0"/>
            <a:ext cx="38714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8FCC6D9-EFE3-3E74-2E01-34F35B4AA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2006701" y="3294906"/>
            <a:ext cx="4400550" cy="268189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accent3"/>
              </a:buClr>
              <a:buNone/>
              <a:defRPr sz="1200" spc="600">
                <a:solidFill>
                  <a:schemeClr val="bg1"/>
                </a:solidFill>
                <a:latin typeface="+mj-lt"/>
              </a:defRPr>
            </a:lvl1pPr>
            <a:lvl2pPr marL="457031" indent="0">
              <a:buClr>
                <a:schemeClr val="accent3"/>
              </a:buClr>
              <a:buNone/>
              <a:defRPr/>
            </a:lvl2pPr>
            <a:lvl3pPr marL="914078" indent="0">
              <a:buClr>
                <a:schemeClr val="accent3"/>
              </a:buClr>
              <a:buNone/>
              <a:defRPr/>
            </a:lvl3pPr>
            <a:lvl4pPr marL="1371123" indent="0">
              <a:buClr>
                <a:schemeClr val="accent3"/>
              </a:buClr>
              <a:buNone/>
              <a:defRPr/>
            </a:lvl4pPr>
            <a:lvl5pPr marL="1828155" indent="0">
              <a:buClr>
                <a:schemeClr val="accent3"/>
              </a:buClr>
              <a:buNone/>
              <a:defRPr/>
            </a:lvl5pPr>
          </a:lstStyle>
          <a:p>
            <a:pPr lvl="0"/>
            <a:r>
              <a:rPr lang="en-US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90677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FF2E2-0534-2DF0-890D-E30E35887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6B22A-FF43-F7C0-8507-FA18CF5226EB}"/>
              </a:ext>
            </a:extLst>
          </p:cNvPr>
          <p:cNvSpPr/>
          <p:nvPr userDrawn="1"/>
        </p:nvSpPr>
        <p:spPr>
          <a:xfrm>
            <a:off x="0" y="13219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13CC5-5A76-75E1-8BFD-FC8D52AF31DC}"/>
              </a:ext>
            </a:extLst>
          </p:cNvPr>
          <p:cNvSpPr/>
          <p:nvPr userDrawn="1"/>
        </p:nvSpPr>
        <p:spPr>
          <a:xfrm>
            <a:off x="1129575" y="1940976"/>
            <a:ext cx="452761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B3E07E-3BBB-0104-E7DD-1FAF16D02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575" y="2131730"/>
            <a:ext cx="5895914" cy="1325563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defRPr lang="en-IN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814A2D-59CD-F845-3464-3D46E742E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0300" y="3557063"/>
            <a:ext cx="4967288" cy="1325563"/>
          </a:xfrm>
          <a:prstGeom prst="rect">
            <a:avLst/>
          </a:prstGeom>
        </p:spPr>
        <p:txBody>
          <a:bodyPr/>
          <a:lstStyle>
            <a:lvl1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IN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93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64A91-57AD-4E40-43F6-1744BDDE00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2927F-0AF3-F235-4EF3-D6A612170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4BF06A-8B28-FD56-3BF6-A29E7231D6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649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A8E210FC-A449-4BF4-A850-DC6C214564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3587" cy="6858000"/>
          </a:xfrm>
          <a:prstGeom prst="rect">
            <a:avLst/>
          </a:prstGeom>
          <a:pattFill prst="pct5">
            <a:fgClr>
              <a:srgbClr val="1D1C22"/>
            </a:fgClr>
            <a:bgClr>
              <a:schemeClr val="tx1"/>
            </a:bgClr>
          </a:patt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B7B0C5-9B54-C072-A538-C46AD73D3B49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3BA74B-5DDA-2F58-1611-00A052EE3752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CD0D21-FC24-4945-E7BC-B702E13CDAB5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F711F19-1225-79B6-BBA1-003DB18114C0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70EE402-39B5-2AFE-7E33-4FAC8515AAEC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E79180-B663-849C-1609-1D870629E038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E3DE30-36CD-B555-2E5C-C0BF18349B27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895D75-F0E3-C526-3D80-E48B6702F4D8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2286AE-0376-C893-ECE9-2A84EF0617EF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512940-0E0E-7AF1-2A0D-E0C12C371E50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154DB1-9A2E-6520-45AE-1A5BC17664DE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BC1DCD-9570-8469-B1AB-D10E604E5360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3CB7FB-E986-7C05-A713-185430C6506D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9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4"/>
            <a:ext cx="3886706" cy="96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3766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850" y="5922964"/>
            <a:ext cx="3831137" cy="24447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425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75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13" y="68580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2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84865-9CAB-DBC7-2098-1A1F00189F59}"/>
              </a:ext>
            </a:extLst>
          </p:cNvPr>
          <p:cNvSpPr/>
          <p:nvPr userDrawn="1"/>
        </p:nvSpPr>
        <p:spPr>
          <a:xfrm>
            <a:off x="0" y="0"/>
            <a:ext cx="590203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6BDBA-67F7-228C-456D-9D23F4BDF07F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BD6D036-0303-92E3-0B0C-543A35F5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497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6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833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682" y="0"/>
            <a:ext cx="7130634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476DD51-FE81-B742-AE62-1986BE724FA3}"/>
              </a:ext>
            </a:extLst>
          </p:cNvPr>
          <p:cNvSpPr/>
          <p:nvPr userDrawn="1"/>
        </p:nvSpPr>
        <p:spPr>
          <a:xfrm>
            <a:off x="424401" y="5976909"/>
            <a:ext cx="1404638" cy="596084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77DC6-C995-334E-B014-2F53B717C728}"/>
              </a:ext>
            </a:extLst>
          </p:cNvPr>
          <p:cNvSpPr/>
          <p:nvPr userDrawn="1"/>
        </p:nvSpPr>
        <p:spPr>
          <a:xfrm>
            <a:off x="293952" y="5666015"/>
            <a:ext cx="3886706" cy="906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88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6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4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52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586069"/>
                </a:solidFill>
                <a:latin typeface="Calibri" panose="020F0502020204030204" pitchFamily="34" charset="0"/>
                <a:cs typeface="Segoe U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0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76" y="117988"/>
            <a:ext cx="3340815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32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04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2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92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62" y="1328688"/>
            <a:ext cx="674334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061CF-1A99-42E6-9CD9-F7A25E2A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272DA755-845C-4FF9-B7D5-F897DF704572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691" y="2989264"/>
            <a:ext cx="6173004" cy="29305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626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5BC17247-5D6A-40C5-B7B6-DC5CFB3F2A31}" type="datetime1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  <a:lvl2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2pPr>
            <a:lvl3pPr marL="1143000" indent="-228600">
              <a:buClr>
                <a:srgbClr val="4A498E"/>
              </a:buClr>
              <a:buFontTx/>
              <a:buChar char="-"/>
              <a:defRPr b="0" i="0">
                <a:latin typeface="Calibri" panose="020F0502020204030204" pitchFamily="34" charset="0"/>
              </a:defRPr>
            </a:lvl3pPr>
            <a:lvl4pPr>
              <a:buClr>
                <a:srgbClr val="4A498E"/>
              </a:buClr>
              <a:defRPr b="0" i="0">
                <a:latin typeface="Calibri" panose="020F0502020204030204" pitchFamily="34" charset="0"/>
              </a:defRPr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8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8310BF7-C8F2-46EA-8B7F-13188B1D48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2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795" y="0"/>
            <a:ext cx="4877435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99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FE2DBF-D8B0-B5D5-8CAC-B2477D906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34104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CEABA-4A7A-7295-C3B4-78364C6D8AC3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43987-D02B-79B0-F096-FAE282FD2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1649"/>
            <a:ext cx="10517188" cy="3362325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 sz="2400"/>
            </a:lvl1pPr>
            <a:lvl2pPr>
              <a:buClr>
                <a:schemeClr val="accent3"/>
              </a:buClr>
              <a:buSzPct val="90000"/>
              <a:defRPr sz="2000"/>
            </a:lvl2pPr>
            <a:lvl3pPr>
              <a:buClr>
                <a:schemeClr val="accent3"/>
              </a:buClr>
              <a:buSzPct val="90000"/>
              <a:defRPr sz="1800"/>
            </a:lvl3pPr>
            <a:lvl4pPr>
              <a:buClr>
                <a:schemeClr val="accent3"/>
              </a:buClr>
              <a:buSzPct val="90000"/>
              <a:defRPr sz="1600"/>
            </a:lvl4pPr>
            <a:lvl5pPr>
              <a:buClr>
                <a:schemeClr val="accent3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DC0BEA-984E-D93C-D877-E2A90CDA9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88147-F459-A76A-DA01-07C2C82EC887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376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28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86069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2333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03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34642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/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6A8B386-065C-6D41-B1E5-A56321A4B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9" y="227295"/>
            <a:ext cx="10850160" cy="9548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0000"/>
              </a:lnSpc>
              <a:defRPr sz="4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1FE9-9106-4347-A53B-8D06521D03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©2020 Marriott International, Inc. Proprietary And confidential.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8E201-90B7-DA4A-B99C-1CB3D2DA7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D628DBA-D357-E646-9A33-65D32864E6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91C52A-7EDC-C546-B3EC-BA807017E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62763" y="2125040"/>
            <a:ext cx="9884196" cy="4075055"/>
          </a:xfrm>
          <a:prstGeom prst="rect">
            <a:avLst/>
          </a:prstGeom>
        </p:spPr>
        <p:txBody>
          <a:bodyPr/>
          <a:lstStyle>
            <a:lvl1pPr>
              <a:spcBef>
                <a:spcPts val="727"/>
              </a:spcBef>
              <a:spcAft>
                <a:spcPts val="485"/>
              </a:spcAft>
              <a:defRPr spc="24" baseline="0">
                <a:solidFill>
                  <a:schemeClr val="tx1"/>
                </a:solidFill>
              </a:defRPr>
            </a:lvl1pPr>
            <a:lvl2pPr marL="421298" indent="-140433">
              <a:spcAft>
                <a:spcPts val="727"/>
              </a:spcAft>
              <a:tabLst/>
              <a:defRPr sz="2424" kern="600" spc="24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spcAft>
                <a:spcPts val="727"/>
              </a:spcAft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</a:lstStyle>
          <a:p>
            <a:pPr lvl="0"/>
            <a:r>
              <a:rPr lang="en-US"/>
              <a:t>Bullet item one</a:t>
            </a:r>
          </a:p>
          <a:p>
            <a:pPr lvl="1"/>
            <a:r>
              <a:rPr lang="en-US"/>
              <a:t>Sub-bullet item </a:t>
            </a:r>
          </a:p>
          <a:p>
            <a:pPr lvl="0"/>
            <a:r>
              <a:rPr lang="en-US"/>
              <a:t>Bullet item two</a:t>
            </a:r>
          </a:p>
          <a:p>
            <a:pPr lvl="1"/>
            <a:r>
              <a:rPr lang="en-US"/>
              <a:t>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2"/>
            <a:r>
              <a:rPr lang="en-US"/>
              <a:t>2nd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3"/>
            <a:r>
              <a:rPr lang="en-US"/>
              <a:t>3rd level sub-bullet item </a:t>
            </a:r>
          </a:p>
          <a:p>
            <a:pPr lvl="1"/>
            <a:r>
              <a:rPr lang="en-US"/>
              <a:t>Sub-bullet item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C7FAE-F3BF-9C4F-82E4-D88BFDE7B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" y="6334805"/>
            <a:ext cx="1115737" cy="444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379CD-F5CC-A74B-801B-528AB6864D1A}"/>
              </a:ext>
            </a:extLst>
          </p:cNvPr>
          <p:cNvSpPr/>
          <p:nvPr userDrawn="1"/>
        </p:nvSpPr>
        <p:spPr>
          <a:xfrm>
            <a:off x="482129" y="1"/>
            <a:ext cx="55424" cy="1074305"/>
          </a:xfrm>
          <a:prstGeom prst="rect">
            <a:avLst/>
          </a:prstGeom>
          <a:solidFill>
            <a:srgbClr val="FF9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4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56A6E1-7356-2F49-BE27-DD696AC4583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7907" y="1288035"/>
            <a:ext cx="10849051" cy="645874"/>
          </a:xfrm>
        </p:spPr>
        <p:txBody>
          <a:bodyPr>
            <a:normAutofit/>
          </a:bodyPr>
          <a:lstStyle>
            <a:lvl1pPr marL="11542" indent="0">
              <a:lnSpc>
                <a:spcPct val="85000"/>
              </a:lnSpc>
              <a:buNone/>
              <a:defRPr sz="242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361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91" y="639830"/>
            <a:ext cx="1098319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8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0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2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495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6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F4879F-5AA8-AD01-0537-346180269E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9179" y="6473337"/>
            <a:ext cx="617985" cy="206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4155E-167E-5633-5688-849E926D122E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accent6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6958-0FA5-9C54-B3B0-5538ED6B4424}"/>
              </a:ext>
            </a:extLst>
          </p:cNvPr>
          <p:cNvSpPr/>
          <p:nvPr userDrawn="1"/>
        </p:nvSpPr>
        <p:spPr>
          <a:xfrm flipV="1">
            <a:off x="1090500" y="1159429"/>
            <a:ext cx="452581" cy="502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0AA66C-5128-DD82-AA5C-37E650F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45"/>
            <a:ext cx="3860549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1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7247-5D6A-40C5-B7B6-DC5CFB3F2A31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9126" y="6342096"/>
            <a:ext cx="41153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213" y="1390650"/>
            <a:ext cx="10661450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77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588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5000">
                <a:schemeClr val="tx1"/>
              </a:gs>
              <a:gs pos="100000">
                <a:schemeClr val="tx1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8"/>
            <a:ext cx="6042434" cy="13007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100000">
                <a:schemeClr val="bg2"/>
              </a:gs>
              <a:gs pos="50000">
                <a:srgbClr val="08083B"/>
              </a:gs>
              <a:gs pos="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30025"/>
            <a:ext cx="10442418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6972E-A6C4-11AD-14F1-AFC06B7D6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3587" cy="6858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B1A4CC-EBA3-97B3-721F-1201E3109928}"/>
              </a:ext>
            </a:extLst>
          </p:cNvPr>
          <p:cNvSpPr/>
          <p:nvPr userDrawn="1"/>
        </p:nvSpPr>
        <p:spPr>
          <a:xfrm>
            <a:off x="0" y="0"/>
            <a:ext cx="12192794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rgbClr val="08083B"/>
              </a:gs>
              <a:gs pos="100000">
                <a:schemeClr val="bg2">
                  <a:alpha val="83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3938A00-11F3-CBD8-BACF-5511654E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29"/>
            <a:ext cx="10442418" cy="62170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72E221-C5E9-6960-1A25-D886A6207ECD}"/>
              </a:ext>
            </a:extLst>
          </p:cNvPr>
          <p:cNvSpPr/>
          <p:nvPr userDrawn="1"/>
        </p:nvSpPr>
        <p:spPr>
          <a:xfrm>
            <a:off x="1007373" y="298020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DE020-BB57-679E-2533-D479B517C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32438" y="1730025"/>
            <a:ext cx="5748180" cy="4109460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90000"/>
              <a:defRPr/>
            </a:lvl1pPr>
            <a:lvl2pPr>
              <a:buClr>
                <a:schemeClr val="accent3"/>
              </a:buClr>
              <a:buSzPct val="90000"/>
              <a:defRPr/>
            </a:lvl2pPr>
            <a:lvl3pPr>
              <a:buClr>
                <a:schemeClr val="accent3"/>
              </a:buClr>
              <a:buSzPct val="90000"/>
              <a:defRPr/>
            </a:lvl3pPr>
            <a:lvl4pPr>
              <a:buClr>
                <a:schemeClr val="accent3"/>
              </a:buClr>
              <a:buSzPct val="90000"/>
              <a:defRPr/>
            </a:lvl4pPr>
            <a:lvl5pPr>
              <a:buClr>
                <a:schemeClr val="accent3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93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l Inf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6DA1B-6EEB-4910-DF24-5B000F98B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DC1B53-E6A6-698A-E424-53572177F90C}"/>
              </a:ext>
            </a:extLst>
          </p:cNvPr>
          <p:cNvSpPr/>
          <p:nvPr userDrawn="1"/>
        </p:nvSpPr>
        <p:spPr>
          <a:xfrm>
            <a:off x="0" y="-1"/>
            <a:ext cx="12192794" cy="6858000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CE13F-CCA7-3B45-0E59-645E64F3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463" y="2766218"/>
            <a:ext cx="8856662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1F3F4E-D1D4-0788-AB9F-A45B341D2BB6}"/>
              </a:ext>
            </a:extLst>
          </p:cNvPr>
          <p:cNvGrpSpPr/>
          <p:nvPr userDrawn="1"/>
        </p:nvGrpSpPr>
        <p:grpSpPr>
          <a:xfrm>
            <a:off x="9939179" y="6473443"/>
            <a:ext cx="619224" cy="206058"/>
            <a:chOff x="9939179" y="6473443"/>
            <a:chExt cx="619224" cy="20605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3B322E-DF3A-3542-289B-EC696BE04BB6}"/>
                </a:ext>
              </a:extLst>
            </p:cNvPr>
            <p:cNvSpPr/>
            <p:nvPr/>
          </p:nvSpPr>
          <p:spPr>
            <a:xfrm>
              <a:off x="10357071" y="6473443"/>
              <a:ext cx="201332" cy="206058"/>
            </a:xfrm>
            <a:custGeom>
              <a:avLst/>
              <a:gdLst>
                <a:gd name="connsiteX0" fmla="*/ 98339 w 201332"/>
                <a:gd name="connsiteY0" fmla="*/ 206017 h 206058"/>
                <a:gd name="connsiteX1" fmla="*/ -55 w 201332"/>
                <a:gd name="connsiteY1" fmla="*/ 133766 h 206058"/>
                <a:gd name="connsiteX2" fmla="*/ 9215 w 201332"/>
                <a:gd name="connsiteY2" fmla="*/ 130865 h 206058"/>
                <a:gd name="connsiteX3" fmla="*/ 126165 w 201332"/>
                <a:gd name="connsiteY3" fmla="*/ 192008 h 206058"/>
                <a:gd name="connsiteX4" fmla="*/ 187308 w 201332"/>
                <a:gd name="connsiteY4" fmla="*/ 75058 h 206058"/>
                <a:gd name="connsiteX5" fmla="*/ 70358 w 201332"/>
                <a:gd name="connsiteY5" fmla="*/ 13915 h 206058"/>
                <a:gd name="connsiteX6" fmla="*/ 9215 w 201332"/>
                <a:gd name="connsiteY6" fmla="*/ 75058 h 206058"/>
                <a:gd name="connsiteX7" fmla="*/ -55 w 201332"/>
                <a:gd name="connsiteY7" fmla="*/ 72156 h 206058"/>
                <a:gd name="connsiteX8" fmla="*/ 129080 w 201332"/>
                <a:gd name="connsiteY8" fmla="*/ 4712 h 206058"/>
                <a:gd name="connsiteX9" fmla="*/ 196524 w 201332"/>
                <a:gd name="connsiteY9" fmla="*/ 133847 h 206058"/>
                <a:gd name="connsiteX10" fmla="*/ 98339 w 201332"/>
                <a:gd name="connsiteY10" fmla="*/ 206017 h 20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332" h="206058">
                  <a:moveTo>
                    <a:pt x="98339" y="206017"/>
                  </a:moveTo>
                  <a:cubicBezTo>
                    <a:pt x="53291" y="205982"/>
                    <a:pt x="13466" y="176741"/>
                    <a:pt x="-55" y="133766"/>
                  </a:cubicBezTo>
                  <a:lnTo>
                    <a:pt x="9215" y="130865"/>
                  </a:lnTo>
                  <a:cubicBezTo>
                    <a:pt x="24624" y="180043"/>
                    <a:pt x="76987" y="207417"/>
                    <a:pt x="126165" y="192008"/>
                  </a:cubicBezTo>
                  <a:cubicBezTo>
                    <a:pt x="175343" y="176598"/>
                    <a:pt x="202717" y="124237"/>
                    <a:pt x="187308" y="75058"/>
                  </a:cubicBezTo>
                  <a:cubicBezTo>
                    <a:pt x="171896" y="25879"/>
                    <a:pt x="119536" y="-1496"/>
                    <a:pt x="70358" y="13915"/>
                  </a:cubicBezTo>
                  <a:cubicBezTo>
                    <a:pt x="41195" y="23053"/>
                    <a:pt x="18353" y="45894"/>
                    <a:pt x="9215" y="75058"/>
                  </a:cubicBezTo>
                  <a:lnTo>
                    <a:pt x="-55" y="72156"/>
                  </a:lnTo>
                  <a:cubicBezTo>
                    <a:pt x="16980" y="17872"/>
                    <a:pt x="74797" y="-12323"/>
                    <a:pt x="129080" y="4712"/>
                  </a:cubicBezTo>
                  <a:cubicBezTo>
                    <a:pt x="183363" y="21748"/>
                    <a:pt x="213559" y="79563"/>
                    <a:pt x="196524" y="133847"/>
                  </a:cubicBezTo>
                  <a:cubicBezTo>
                    <a:pt x="183057" y="176757"/>
                    <a:pt x="143313" y="205971"/>
                    <a:pt x="98339" y="206017"/>
                  </a:cubicBezTo>
                  <a:close/>
                </a:path>
              </a:pathLst>
            </a:custGeom>
            <a:solidFill>
              <a:srgbClr val="2093D7">
                <a:alpha val="25000"/>
              </a:srgbClr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EBC09D-1DDF-1351-1C7B-FA6816D99731}"/>
                </a:ext>
              </a:extLst>
            </p:cNvPr>
            <p:cNvSpPr/>
            <p:nvPr/>
          </p:nvSpPr>
          <p:spPr>
            <a:xfrm>
              <a:off x="10308948" y="6535261"/>
              <a:ext cx="63195" cy="82684"/>
            </a:xfrm>
            <a:custGeom>
              <a:avLst/>
              <a:gdLst>
                <a:gd name="connsiteX0" fmla="*/ 8812 w 63195"/>
                <a:gd name="connsiteY0" fmla="*/ 58675 h 82684"/>
                <a:gd name="connsiteX1" fmla="*/ 30898 w 63195"/>
                <a:gd name="connsiteY1" fmla="*/ 67757 h 82684"/>
                <a:gd name="connsiteX2" fmla="*/ 45999 w 63195"/>
                <a:gd name="connsiteY2" fmla="*/ 57439 h 82684"/>
                <a:gd name="connsiteX3" fmla="*/ 29877 w 63195"/>
                <a:gd name="connsiteY3" fmla="*/ 47954 h 82684"/>
                <a:gd name="connsiteX4" fmla="*/ 19909 w 63195"/>
                <a:gd name="connsiteY4" fmla="*/ 47954 h 82684"/>
                <a:gd name="connsiteX5" fmla="*/ 19909 w 63195"/>
                <a:gd name="connsiteY5" fmla="*/ 33230 h 82684"/>
                <a:gd name="connsiteX6" fmla="*/ 29877 w 63195"/>
                <a:gd name="connsiteY6" fmla="*/ 33230 h 82684"/>
                <a:gd name="connsiteX7" fmla="*/ 44628 w 63195"/>
                <a:gd name="connsiteY7" fmla="*/ 24337 h 82684"/>
                <a:gd name="connsiteX8" fmla="*/ 29743 w 63195"/>
                <a:gd name="connsiteY8" fmla="*/ 14718 h 82684"/>
                <a:gd name="connsiteX9" fmla="*/ 9350 w 63195"/>
                <a:gd name="connsiteY9" fmla="*/ 23128 h 82684"/>
                <a:gd name="connsiteX10" fmla="*/ 940 w 63195"/>
                <a:gd name="connsiteY10" fmla="*/ 12595 h 82684"/>
                <a:gd name="connsiteX11" fmla="*/ 31597 w 63195"/>
                <a:gd name="connsiteY11" fmla="*/ -7 h 82684"/>
                <a:gd name="connsiteX12" fmla="*/ 61851 w 63195"/>
                <a:gd name="connsiteY12" fmla="*/ 21703 h 82684"/>
                <a:gd name="connsiteX13" fmla="*/ 44333 w 63195"/>
                <a:gd name="connsiteY13" fmla="*/ 39948 h 82684"/>
                <a:gd name="connsiteX14" fmla="*/ 63141 w 63195"/>
                <a:gd name="connsiteY14" fmla="*/ 59159 h 82684"/>
                <a:gd name="connsiteX15" fmla="*/ 31543 w 63195"/>
                <a:gd name="connsiteY15" fmla="*/ 82642 h 82684"/>
                <a:gd name="connsiteX16" fmla="*/ -55 w 63195"/>
                <a:gd name="connsiteY16" fmla="*/ 69799 h 8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195" h="82684">
                  <a:moveTo>
                    <a:pt x="8812" y="58675"/>
                  </a:moveTo>
                  <a:cubicBezTo>
                    <a:pt x="14713" y="64460"/>
                    <a:pt x="22636" y="67718"/>
                    <a:pt x="30898" y="67757"/>
                  </a:cubicBezTo>
                  <a:cubicBezTo>
                    <a:pt x="40598" y="67757"/>
                    <a:pt x="45999" y="63565"/>
                    <a:pt x="45999" y="57439"/>
                  </a:cubicBezTo>
                  <a:cubicBezTo>
                    <a:pt x="45999" y="51313"/>
                    <a:pt x="41082" y="47954"/>
                    <a:pt x="29877" y="47954"/>
                  </a:cubicBezTo>
                  <a:cubicBezTo>
                    <a:pt x="26519" y="47954"/>
                    <a:pt x="21118" y="47954"/>
                    <a:pt x="19909" y="47954"/>
                  </a:cubicBezTo>
                  <a:lnTo>
                    <a:pt x="19909" y="33230"/>
                  </a:lnTo>
                  <a:cubicBezTo>
                    <a:pt x="21360" y="33230"/>
                    <a:pt x="26868" y="33230"/>
                    <a:pt x="29877" y="33230"/>
                  </a:cubicBezTo>
                  <a:cubicBezTo>
                    <a:pt x="38798" y="33230"/>
                    <a:pt x="44628" y="30355"/>
                    <a:pt x="44628" y="24337"/>
                  </a:cubicBezTo>
                  <a:cubicBezTo>
                    <a:pt x="44628" y="18318"/>
                    <a:pt x="38153" y="14718"/>
                    <a:pt x="29743" y="14718"/>
                  </a:cubicBezTo>
                  <a:cubicBezTo>
                    <a:pt x="22110" y="14753"/>
                    <a:pt x="14790" y="17771"/>
                    <a:pt x="9350" y="23128"/>
                  </a:cubicBezTo>
                  <a:lnTo>
                    <a:pt x="940" y="12595"/>
                  </a:lnTo>
                  <a:cubicBezTo>
                    <a:pt x="8823" y="4111"/>
                    <a:pt x="20027" y="-494"/>
                    <a:pt x="31597" y="-7"/>
                  </a:cubicBezTo>
                  <a:cubicBezTo>
                    <a:pt x="50405" y="-7"/>
                    <a:pt x="61851" y="8376"/>
                    <a:pt x="61851" y="21703"/>
                  </a:cubicBezTo>
                  <a:cubicBezTo>
                    <a:pt x="61851" y="31806"/>
                    <a:pt x="53200" y="38389"/>
                    <a:pt x="44333" y="39948"/>
                  </a:cubicBezTo>
                  <a:cubicBezTo>
                    <a:pt x="52394" y="40754"/>
                    <a:pt x="63141" y="47148"/>
                    <a:pt x="63141" y="59159"/>
                  </a:cubicBezTo>
                  <a:cubicBezTo>
                    <a:pt x="63141" y="72916"/>
                    <a:pt x="50781" y="82642"/>
                    <a:pt x="31543" y="82642"/>
                  </a:cubicBezTo>
                  <a:cubicBezTo>
                    <a:pt x="16792" y="82642"/>
                    <a:pt x="5857" y="76973"/>
                    <a:pt x="-55" y="6979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8B66A2-346C-02BB-BF4F-FD0F7879BD39}"/>
                </a:ext>
              </a:extLst>
            </p:cNvPr>
            <p:cNvSpPr/>
            <p:nvPr/>
          </p:nvSpPr>
          <p:spPr>
            <a:xfrm>
              <a:off x="10386949" y="6535291"/>
              <a:ext cx="65183" cy="82681"/>
            </a:xfrm>
            <a:custGeom>
              <a:avLst/>
              <a:gdLst>
                <a:gd name="connsiteX0" fmla="*/ 37374 w 65183"/>
                <a:gd name="connsiteY0" fmla="*/ -36 h 82681"/>
                <a:gd name="connsiteX1" fmla="*/ 61018 w 65183"/>
                <a:gd name="connsiteY1" fmla="*/ 8239 h 82681"/>
                <a:gd name="connsiteX2" fmla="*/ 53361 w 65183"/>
                <a:gd name="connsiteY2" fmla="*/ 21083 h 82681"/>
                <a:gd name="connsiteX3" fmla="*/ 37374 w 65183"/>
                <a:gd name="connsiteY3" fmla="*/ 14715 h 82681"/>
                <a:gd name="connsiteX4" fmla="*/ 17356 w 65183"/>
                <a:gd name="connsiteY4" fmla="*/ 37876 h 82681"/>
                <a:gd name="connsiteX5" fmla="*/ 17356 w 65183"/>
                <a:gd name="connsiteY5" fmla="*/ 39569 h 82681"/>
                <a:gd name="connsiteX6" fmla="*/ 37884 w 65183"/>
                <a:gd name="connsiteY6" fmla="*/ 29358 h 82681"/>
                <a:gd name="connsiteX7" fmla="*/ 65129 w 65183"/>
                <a:gd name="connsiteY7" fmla="*/ 55180 h 82681"/>
                <a:gd name="connsiteX8" fmla="*/ 34526 w 65183"/>
                <a:gd name="connsiteY8" fmla="*/ 82640 h 82681"/>
                <a:gd name="connsiteX9" fmla="*/ -55 w 65183"/>
                <a:gd name="connsiteY9" fmla="*/ 41342 h 82681"/>
                <a:gd name="connsiteX10" fmla="*/ 37374 w 65183"/>
                <a:gd name="connsiteY10" fmla="*/ -36 h 82681"/>
                <a:gd name="connsiteX11" fmla="*/ 33075 w 65183"/>
                <a:gd name="connsiteY11" fmla="*/ 43545 h 82681"/>
                <a:gd name="connsiteX12" fmla="*/ 17464 w 65183"/>
                <a:gd name="connsiteY12" fmla="*/ 51230 h 82681"/>
                <a:gd name="connsiteX13" fmla="*/ 33800 w 65183"/>
                <a:gd name="connsiteY13" fmla="*/ 67781 h 82681"/>
                <a:gd name="connsiteX14" fmla="*/ 47960 w 65183"/>
                <a:gd name="connsiteY14" fmla="*/ 55905 h 82681"/>
                <a:gd name="connsiteX15" fmla="*/ 33075 w 65183"/>
                <a:gd name="connsiteY15" fmla="*/ 43545 h 8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83" h="82681">
                  <a:moveTo>
                    <a:pt x="37374" y="-36"/>
                  </a:moveTo>
                  <a:cubicBezTo>
                    <a:pt x="45991" y="-187"/>
                    <a:pt x="54376" y="2748"/>
                    <a:pt x="61018" y="8239"/>
                  </a:cubicBezTo>
                  <a:lnTo>
                    <a:pt x="53361" y="21083"/>
                  </a:lnTo>
                  <a:cubicBezTo>
                    <a:pt x="49150" y="16827"/>
                    <a:pt x="43357" y="14519"/>
                    <a:pt x="37374" y="14715"/>
                  </a:cubicBezTo>
                  <a:cubicBezTo>
                    <a:pt x="25229" y="14715"/>
                    <a:pt x="17356" y="25167"/>
                    <a:pt x="17356" y="37876"/>
                  </a:cubicBezTo>
                  <a:cubicBezTo>
                    <a:pt x="17289" y="38438"/>
                    <a:pt x="17289" y="39006"/>
                    <a:pt x="17356" y="39569"/>
                  </a:cubicBezTo>
                  <a:cubicBezTo>
                    <a:pt x="22244" y="33164"/>
                    <a:pt x="29829" y="29392"/>
                    <a:pt x="37884" y="29358"/>
                  </a:cubicBezTo>
                  <a:cubicBezTo>
                    <a:pt x="52286" y="29358"/>
                    <a:pt x="65129" y="38118"/>
                    <a:pt x="65129" y="55180"/>
                  </a:cubicBezTo>
                  <a:cubicBezTo>
                    <a:pt x="65129" y="70764"/>
                    <a:pt x="52770" y="82640"/>
                    <a:pt x="34526" y="82640"/>
                  </a:cubicBezTo>
                  <a:cubicBezTo>
                    <a:pt x="10156" y="82640"/>
                    <a:pt x="-55" y="63831"/>
                    <a:pt x="-55" y="41342"/>
                  </a:cubicBezTo>
                  <a:cubicBezTo>
                    <a:pt x="53" y="17106"/>
                    <a:pt x="13729" y="-36"/>
                    <a:pt x="37374" y="-36"/>
                  </a:cubicBezTo>
                  <a:close/>
                  <a:moveTo>
                    <a:pt x="33075" y="43545"/>
                  </a:moveTo>
                  <a:cubicBezTo>
                    <a:pt x="26986" y="43655"/>
                    <a:pt x="21263" y="46472"/>
                    <a:pt x="17464" y="51230"/>
                  </a:cubicBezTo>
                  <a:cubicBezTo>
                    <a:pt x="18189" y="58914"/>
                    <a:pt x="22515" y="67781"/>
                    <a:pt x="33800" y="67781"/>
                  </a:cubicBezTo>
                  <a:cubicBezTo>
                    <a:pt x="43016" y="67781"/>
                    <a:pt x="47960" y="61548"/>
                    <a:pt x="47960" y="55905"/>
                  </a:cubicBezTo>
                  <a:cubicBezTo>
                    <a:pt x="47960" y="47253"/>
                    <a:pt x="40867" y="43545"/>
                    <a:pt x="33075" y="43545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12D419E-3C74-27DF-09CD-64123CED72F4}"/>
                </a:ext>
              </a:extLst>
            </p:cNvPr>
            <p:cNvSpPr/>
            <p:nvPr/>
          </p:nvSpPr>
          <p:spPr>
            <a:xfrm>
              <a:off x="10465997" y="6535296"/>
              <a:ext cx="66258" cy="82702"/>
            </a:xfrm>
            <a:custGeom>
              <a:avLst/>
              <a:gdLst>
                <a:gd name="connsiteX0" fmla="*/ 33075 w 66258"/>
                <a:gd name="connsiteY0" fmla="*/ -42 h 82702"/>
                <a:gd name="connsiteX1" fmla="*/ 66204 w 66258"/>
                <a:gd name="connsiteY1" fmla="*/ 41256 h 82702"/>
                <a:gd name="connsiteX2" fmla="*/ 33075 w 66258"/>
                <a:gd name="connsiteY2" fmla="*/ 82661 h 82702"/>
                <a:gd name="connsiteX3" fmla="*/ -55 w 66258"/>
                <a:gd name="connsiteY3" fmla="*/ 41256 h 82702"/>
                <a:gd name="connsiteX4" fmla="*/ 33075 w 66258"/>
                <a:gd name="connsiteY4" fmla="*/ -42 h 82702"/>
                <a:gd name="connsiteX5" fmla="*/ 33075 w 66258"/>
                <a:gd name="connsiteY5" fmla="*/ 15059 h 82702"/>
                <a:gd name="connsiteX6" fmla="*/ 17249 w 66258"/>
                <a:gd name="connsiteY6" fmla="*/ 41229 h 82702"/>
                <a:gd name="connsiteX7" fmla="*/ 33075 w 66258"/>
                <a:gd name="connsiteY7" fmla="*/ 67534 h 82702"/>
                <a:gd name="connsiteX8" fmla="*/ 48793 w 66258"/>
                <a:gd name="connsiteY8" fmla="*/ 41229 h 82702"/>
                <a:gd name="connsiteX9" fmla="*/ 33075 w 66258"/>
                <a:gd name="connsiteY9" fmla="*/ 15059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258" h="82702">
                  <a:moveTo>
                    <a:pt x="33075" y="-42"/>
                  </a:moveTo>
                  <a:cubicBezTo>
                    <a:pt x="55886" y="-42"/>
                    <a:pt x="66204" y="20594"/>
                    <a:pt x="66204" y="41256"/>
                  </a:cubicBezTo>
                  <a:cubicBezTo>
                    <a:pt x="66204" y="61918"/>
                    <a:pt x="55913" y="82661"/>
                    <a:pt x="33075" y="82661"/>
                  </a:cubicBezTo>
                  <a:cubicBezTo>
                    <a:pt x="10236" y="82661"/>
                    <a:pt x="-55" y="61918"/>
                    <a:pt x="-55" y="41256"/>
                  </a:cubicBezTo>
                  <a:cubicBezTo>
                    <a:pt x="-55" y="20594"/>
                    <a:pt x="10182" y="-42"/>
                    <a:pt x="33075" y="-42"/>
                  </a:cubicBezTo>
                  <a:close/>
                  <a:moveTo>
                    <a:pt x="33075" y="15059"/>
                  </a:moveTo>
                  <a:cubicBezTo>
                    <a:pt x="21548" y="15059"/>
                    <a:pt x="17249" y="26478"/>
                    <a:pt x="17249" y="41229"/>
                  </a:cubicBezTo>
                  <a:cubicBezTo>
                    <a:pt x="17249" y="55980"/>
                    <a:pt x="21548" y="67534"/>
                    <a:pt x="33075" y="67534"/>
                  </a:cubicBezTo>
                  <a:cubicBezTo>
                    <a:pt x="44602" y="67534"/>
                    <a:pt x="48793" y="56007"/>
                    <a:pt x="48793" y="41229"/>
                  </a:cubicBezTo>
                  <a:cubicBezTo>
                    <a:pt x="48793" y="26451"/>
                    <a:pt x="44521" y="15059"/>
                    <a:pt x="33075" y="15059"/>
                  </a:cubicBez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AD223B-28CA-DCA8-B6B8-EAE95EB7F2A4}"/>
                </a:ext>
              </a:extLst>
            </p:cNvPr>
            <p:cNvSpPr/>
            <p:nvPr/>
          </p:nvSpPr>
          <p:spPr>
            <a:xfrm>
              <a:off x="10027174" y="6541019"/>
              <a:ext cx="45166" cy="70987"/>
            </a:xfrm>
            <a:custGeom>
              <a:avLst/>
              <a:gdLst>
                <a:gd name="connsiteX0" fmla="*/ -55 w 45166"/>
                <a:gd name="connsiteY0" fmla="*/ -42 h 70987"/>
                <a:gd name="connsiteX1" fmla="*/ 15126 w 45166"/>
                <a:gd name="connsiteY1" fmla="*/ -42 h 70987"/>
                <a:gd name="connsiteX2" fmla="*/ 15126 w 45166"/>
                <a:gd name="connsiteY2" fmla="*/ 57512 h 70987"/>
                <a:gd name="connsiteX3" fmla="*/ 45112 w 45166"/>
                <a:gd name="connsiteY3" fmla="*/ 57512 h 70987"/>
                <a:gd name="connsiteX4" fmla="*/ 45112 w 45166"/>
                <a:gd name="connsiteY4" fmla="*/ 70946 h 70987"/>
                <a:gd name="connsiteX5" fmla="*/ -55 w 45166"/>
                <a:gd name="connsiteY5" fmla="*/ 70946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66" h="70987">
                  <a:moveTo>
                    <a:pt x="-55" y="-42"/>
                  </a:moveTo>
                  <a:lnTo>
                    <a:pt x="15126" y="-42"/>
                  </a:lnTo>
                  <a:lnTo>
                    <a:pt x="15126" y="57512"/>
                  </a:lnTo>
                  <a:lnTo>
                    <a:pt x="45112" y="57512"/>
                  </a:lnTo>
                  <a:lnTo>
                    <a:pt x="45112" y="70946"/>
                  </a:lnTo>
                  <a:lnTo>
                    <a:pt x="-55" y="70946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3A6DC5-D0D5-EF7A-6581-1558DF4D356B}"/>
                </a:ext>
              </a:extLst>
            </p:cNvPr>
            <p:cNvSpPr/>
            <p:nvPr/>
          </p:nvSpPr>
          <p:spPr>
            <a:xfrm>
              <a:off x="10086581" y="6541019"/>
              <a:ext cx="50110" cy="70853"/>
            </a:xfrm>
            <a:custGeom>
              <a:avLst/>
              <a:gdLst>
                <a:gd name="connsiteX0" fmla="*/ -55 w 50110"/>
                <a:gd name="connsiteY0" fmla="*/ -42 h 70853"/>
                <a:gd name="connsiteX1" fmla="*/ 50056 w 50110"/>
                <a:gd name="connsiteY1" fmla="*/ -42 h 70853"/>
                <a:gd name="connsiteX2" fmla="*/ 50056 w 50110"/>
                <a:gd name="connsiteY2" fmla="*/ 12936 h 70853"/>
                <a:gd name="connsiteX3" fmla="*/ 15126 w 50110"/>
                <a:gd name="connsiteY3" fmla="*/ 12936 h 70853"/>
                <a:gd name="connsiteX4" fmla="*/ 15126 w 50110"/>
                <a:gd name="connsiteY4" fmla="*/ 28332 h 70853"/>
                <a:gd name="connsiteX5" fmla="*/ 49438 w 50110"/>
                <a:gd name="connsiteY5" fmla="*/ 28332 h 70853"/>
                <a:gd name="connsiteX6" fmla="*/ 49438 w 50110"/>
                <a:gd name="connsiteY6" fmla="*/ 41283 h 70853"/>
                <a:gd name="connsiteX7" fmla="*/ 15019 w 50110"/>
                <a:gd name="connsiteY7" fmla="*/ 41283 h 70853"/>
                <a:gd name="connsiteX8" fmla="*/ 15019 w 50110"/>
                <a:gd name="connsiteY8" fmla="*/ 57753 h 70853"/>
                <a:gd name="connsiteX9" fmla="*/ 49948 w 50110"/>
                <a:gd name="connsiteY9" fmla="*/ 57753 h 70853"/>
                <a:gd name="connsiteX10" fmla="*/ 49948 w 50110"/>
                <a:gd name="connsiteY10" fmla="*/ 70812 h 70853"/>
                <a:gd name="connsiteX11" fmla="*/ -55 w 50110"/>
                <a:gd name="connsiteY11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110" h="70853">
                  <a:moveTo>
                    <a:pt x="-55" y="-42"/>
                  </a:moveTo>
                  <a:lnTo>
                    <a:pt x="50056" y="-42"/>
                  </a:lnTo>
                  <a:lnTo>
                    <a:pt x="50056" y="12936"/>
                  </a:lnTo>
                  <a:lnTo>
                    <a:pt x="15126" y="12936"/>
                  </a:lnTo>
                  <a:lnTo>
                    <a:pt x="15126" y="28332"/>
                  </a:lnTo>
                  <a:lnTo>
                    <a:pt x="49438" y="28332"/>
                  </a:lnTo>
                  <a:lnTo>
                    <a:pt x="49438" y="41283"/>
                  </a:lnTo>
                  <a:lnTo>
                    <a:pt x="15019" y="41283"/>
                  </a:lnTo>
                  <a:lnTo>
                    <a:pt x="15019" y="57753"/>
                  </a:lnTo>
                  <a:lnTo>
                    <a:pt x="49948" y="57753"/>
                  </a:lnTo>
                  <a:lnTo>
                    <a:pt x="49948" y="70812"/>
                  </a:lnTo>
                  <a:lnTo>
                    <a:pt x="-55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A839AE-5102-E8C7-379B-97C37563446A}"/>
                </a:ext>
              </a:extLst>
            </p:cNvPr>
            <p:cNvSpPr/>
            <p:nvPr/>
          </p:nvSpPr>
          <p:spPr>
            <a:xfrm>
              <a:off x="10152356" y="6541019"/>
              <a:ext cx="63410" cy="70853"/>
            </a:xfrm>
            <a:custGeom>
              <a:avLst/>
              <a:gdLst>
                <a:gd name="connsiteX0" fmla="*/ 15019 w 63410"/>
                <a:gd name="connsiteY0" fmla="*/ 23227 h 70853"/>
                <a:gd name="connsiteX1" fmla="*/ 15019 w 63410"/>
                <a:gd name="connsiteY1" fmla="*/ 70812 h 70853"/>
                <a:gd name="connsiteX2" fmla="*/ -55 w 63410"/>
                <a:gd name="connsiteY2" fmla="*/ 70812 h 70853"/>
                <a:gd name="connsiteX3" fmla="*/ -55 w 63410"/>
                <a:gd name="connsiteY3" fmla="*/ -42 h 70853"/>
                <a:gd name="connsiteX4" fmla="*/ 15449 w 63410"/>
                <a:gd name="connsiteY4" fmla="*/ -42 h 70853"/>
                <a:gd name="connsiteX5" fmla="*/ 48256 w 63410"/>
                <a:gd name="connsiteY5" fmla="*/ 45877 h 70853"/>
                <a:gd name="connsiteX6" fmla="*/ 48256 w 63410"/>
                <a:gd name="connsiteY6" fmla="*/ -42 h 70853"/>
                <a:gd name="connsiteX7" fmla="*/ 63356 w 63410"/>
                <a:gd name="connsiteY7" fmla="*/ -42 h 70853"/>
                <a:gd name="connsiteX8" fmla="*/ 63356 w 63410"/>
                <a:gd name="connsiteY8" fmla="*/ 70812 h 70853"/>
                <a:gd name="connsiteX9" fmla="*/ 48820 w 63410"/>
                <a:gd name="connsiteY9" fmla="*/ 708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10" h="70853">
                  <a:moveTo>
                    <a:pt x="15019" y="23227"/>
                  </a:moveTo>
                  <a:lnTo>
                    <a:pt x="15019" y="70812"/>
                  </a:lnTo>
                  <a:lnTo>
                    <a:pt x="-55" y="70812"/>
                  </a:lnTo>
                  <a:lnTo>
                    <a:pt x="-55" y="-42"/>
                  </a:lnTo>
                  <a:lnTo>
                    <a:pt x="15449" y="-42"/>
                  </a:lnTo>
                  <a:lnTo>
                    <a:pt x="48256" y="45877"/>
                  </a:lnTo>
                  <a:lnTo>
                    <a:pt x="48256" y="-42"/>
                  </a:lnTo>
                  <a:lnTo>
                    <a:pt x="63356" y="-42"/>
                  </a:lnTo>
                  <a:lnTo>
                    <a:pt x="63356" y="70812"/>
                  </a:lnTo>
                  <a:lnTo>
                    <a:pt x="48820" y="708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9B1F04-DEDF-0172-8F92-8982056D87FB}"/>
                </a:ext>
              </a:extLst>
            </p:cNvPr>
            <p:cNvSpPr/>
            <p:nvPr/>
          </p:nvSpPr>
          <p:spPr>
            <a:xfrm>
              <a:off x="10230249" y="6541019"/>
              <a:ext cx="65560" cy="70853"/>
            </a:xfrm>
            <a:custGeom>
              <a:avLst/>
              <a:gdLst>
                <a:gd name="connsiteX0" fmla="*/ -55 w 65560"/>
                <a:gd name="connsiteY0" fmla="*/ -42 h 70853"/>
                <a:gd name="connsiteX1" fmla="*/ 27889 w 65560"/>
                <a:gd name="connsiteY1" fmla="*/ -42 h 70853"/>
                <a:gd name="connsiteX2" fmla="*/ 65506 w 65560"/>
                <a:gd name="connsiteY2" fmla="*/ 35452 h 70853"/>
                <a:gd name="connsiteX3" fmla="*/ 27889 w 65560"/>
                <a:gd name="connsiteY3" fmla="*/ 70812 h 70853"/>
                <a:gd name="connsiteX4" fmla="*/ -55 w 65560"/>
                <a:gd name="connsiteY4" fmla="*/ 70812 h 70853"/>
                <a:gd name="connsiteX5" fmla="*/ 27889 w 65560"/>
                <a:gd name="connsiteY5" fmla="*/ 57512 h 70853"/>
                <a:gd name="connsiteX6" fmla="*/ 50077 w 65560"/>
                <a:gd name="connsiteY6" fmla="*/ 37405 h 70853"/>
                <a:gd name="connsiteX7" fmla="*/ 50083 w 65560"/>
                <a:gd name="connsiteY7" fmla="*/ 35452 h 70853"/>
                <a:gd name="connsiteX8" fmla="*/ 27889 w 65560"/>
                <a:gd name="connsiteY8" fmla="*/ 13232 h 70853"/>
                <a:gd name="connsiteX9" fmla="*/ 15046 w 65560"/>
                <a:gd name="connsiteY9" fmla="*/ 13232 h 70853"/>
                <a:gd name="connsiteX10" fmla="*/ 15046 w 65560"/>
                <a:gd name="connsiteY10" fmla="*/ 57512 h 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60" h="70853">
                  <a:moveTo>
                    <a:pt x="-55" y="-42"/>
                  </a:moveTo>
                  <a:lnTo>
                    <a:pt x="27889" y="-42"/>
                  </a:lnTo>
                  <a:cubicBezTo>
                    <a:pt x="50083" y="-42"/>
                    <a:pt x="65506" y="14091"/>
                    <a:pt x="65506" y="35452"/>
                  </a:cubicBezTo>
                  <a:cubicBezTo>
                    <a:pt x="65506" y="56813"/>
                    <a:pt x="50110" y="70812"/>
                    <a:pt x="27889" y="70812"/>
                  </a:cubicBezTo>
                  <a:lnTo>
                    <a:pt x="-55" y="70812"/>
                  </a:lnTo>
                  <a:close/>
                  <a:moveTo>
                    <a:pt x="27889" y="57512"/>
                  </a:moveTo>
                  <a:cubicBezTo>
                    <a:pt x="39569" y="58086"/>
                    <a:pt x="49502" y="49084"/>
                    <a:pt x="50077" y="37405"/>
                  </a:cubicBezTo>
                  <a:cubicBezTo>
                    <a:pt x="50110" y="36755"/>
                    <a:pt x="50110" y="36103"/>
                    <a:pt x="50083" y="35452"/>
                  </a:cubicBezTo>
                  <a:cubicBezTo>
                    <a:pt x="50083" y="22904"/>
                    <a:pt x="42425" y="13232"/>
                    <a:pt x="27889" y="13232"/>
                  </a:cubicBezTo>
                  <a:lnTo>
                    <a:pt x="15046" y="13232"/>
                  </a:lnTo>
                  <a:lnTo>
                    <a:pt x="15046" y="57512"/>
                  </a:ln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BA7713-C31C-DC01-9DF3-718A7600B1FC}"/>
                </a:ext>
              </a:extLst>
            </p:cNvPr>
            <p:cNvSpPr/>
            <p:nvPr/>
          </p:nvSpPr>
          <p:spPr>
            <a:xfrm>
              <a:off x="9946057" y="6541019"/>
              <a:ext cx="67081" cy="70987"/>
            </a:xfrm>
            <a:custGeom>
              <a:avLst/>
              <a:gdLst>
                <a:gd name="connsiteX0" fmla="*/ 53415 w 67081"/>
                <a:gd name="connsiteY0" fmla="*/ 34270 h 70987"/>
                <a:gd name="connsiteX1" fmla="*/ 65640 w 67081"/>
                <a:gd name="connsiteY1" fmla="*/ 18014 h 70987"/>
                <a:gd name="connsiteX2" fmla="*/ 45220 w 67081"/>
                <a:gd name="connsiteY2" fmla="*/ -42 h 70987"/>
                <a:gd name="connsiteX3" fmla="*/ -55 w 67081"/>
                <a:gd name="connsiteY3" fmla="*/ -42 h 70987"/>
                <a:gd name="connsiteX4" fmla="*/ 8006 w 67081"/>
                <a:gd name="connsiteY4" fmla="*/ 9147 h 70987"/>
                <a:gd name="connsiteX5" fmla="*/ 8006 w 67081"/>
                <a:gd name="connsiteY5" fmla="*/ 70946 h 70987"/>
                <a:gd name="connsiteX6" fmla="*/ 46429 w 67081"/>
                <a:gd name="connsiteY6" fmla="*/ 70946 h 70987"/>
                <a:gd name="connsiteX7" fmla="*/ 67010 w 67081"/>
                <a:gd name="connsiteY7" fmla="*/ 51815 h 70987"/>
                <a:gd name="connsiteX8" fmla="*/ 53415 w 67081"/>
                <a:gd name="connsiteY8" fmla="*/ 34270 h 70987"/>
                <a:gd name="connsiteX9" fmla="*/ 23026 w 67081"/>
                <a:gd name="connsiteY9" fmla="*/ 12775 h 70987"/>
                <a:gd name="connsiteX10" fmla="*/ 41834 w 67081"/>
                <a:gd name="connsiteY10" fmla="*/ 12775 h 70987"/>
                <a:gd name="connsiteX11" fmla="*/ 50098 w 67081"/>
                <a:gd name="connsiteY11" fmla="*/ 20122 h 70987"/>
                <a:gd name="connsiteX12" fmla="*/ 42750 w 67081"/>
                <a:gd name="connsiteY12" fmla="*/ 28386 h 70987"/>
                <a:gd name="connsiteX13" fmla="*/ 41834 w 67081"/>
                <a:gd name="connsiteY13" fmla="*/ 28386 h 70987"/>
                <a:gd name="connsiteX14" fmla="*/ 23026 w 67081"/>
                <a:gd name="connsiteY14" fmla="*/ 28386 h 70987"/>
                <a:gd name="connsiteX15" fmla="*/ 42506 w 67081"/>
                <a:gd name="connsiteY15" fmla="*/ 57941 h 70987"/>
                <a:gd name="connsiteX16" fmla="*/ 23026 w 67081"/>
                <a:gd name="connsiteY16" fmla="*/ 57941 h 70987"/>
                <a:gd name="connsiteX17" fmla="*/ 23026 w 67081"/>
                <a:gd name="connsiteY17" fmla="*/ 41283 h 70987"/>
                <a:gd name="connsiteX18" fmla="*/ 42506 w 67081"/>
                <a:gd name="connsiteY18" fmla="*/ 41283 h 70987"/>
                <a:gd name="connsiteX19" fmla="*/ 51597 w 67081"/>
                <a:gd name="connsiteY19" fmla="*/ 48654 h 70987"/>
                <a:gd name="connsiteX20" fmla="*/ 51641 w 67081"/>
                <a:gd name="connsiteY20" fmla="*/ 49558 h 70987"/>
                <a:gd name="connsiteX21" fmla="*/ 42533 w 67081"/>
                <a:gd name="connsiteY21" fmla="*/ 57941 h 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081" h="70987">
                  <a:moveTo>
                    <a:pt x="53415" y="34270"/>
                  </a:moveTo>
                  <a:cubicBezTo>
                    <a:pt x="60919" y="32573"/>
                    <a:pt x="66092" y="25694"/>
                    <a:pt x="65640" y="18014"/>
                  </a:cubicBezTo>
                  <a:cubicBezTo>
                    <a:pt x="65640" y="8556"/>
                    <a:pt x="58735" y="-42"/>
                    <a:pt x="45220" y="-42"/>
                  </a:cubicBezTo>
                  <a:lnTo>
                    <a:pt x="-55" y="-42"/>
                  </a:lnTo>
                  <a:lnTo>
                    <a:pt x="8006" y="9147"/>
                  </a:lnTo>
                  <a:lnTo>
                    <a:pt x="8006" y="70946"/>
                  </a:lnTo>
                  <a:lnTo>
                    <a:pt x="46429" y="70946"/>
                  </a:lnTo>
                  <a:cubicBezTo>
                    <a:pt x="59863" y="70946"/>
                    <a:pt x="67010" y="62429"/>
                    <a:pt x="67010" y="51815"/>
                  </a:cubicBezTo>
                  <a:cubicBezTo>
                    <a:pt x="67376" y="43430"/>
                    <a:pt x="61626" y="36009"/>
                    <a:pt x="53415" y="34270"/>
                  </a:cubicBezTo>
                  <a:close/>
                  <a:moveTo>
                    <a:pt x="23026" y="12775"/>
                  </a:moveTo>
                  <a:lnTo>
                    <a:pt x="41834" y="12775"/>
                  </a:lnTo>
                  <a:cubicBezTo>
                    <a:pt x="46145" y="12522"/>
                    <a:pt x="49844" y="15811"/>
                    <a:pt x="50098" y="20122"/>
                  </a:cubicBezTo>
                  <a:cubicBezTo>
                    <a:pt x="50351" y="24433"/>
                    <a:pt x="47061" y="28133"/>
                    <a:pt x="42750" y="28386"/>
                  </a:cubicBezTo>
                  <a:cubicBezTo>
                    <a:pt x="42445" y="28404"/>
                    <a:pt x="42139" y="28404"/>
                    <a:pt x="41834" y="28386"/>
                  </a:cubicBezTo>
                  <a:lnTo>
                    <a:pt x="23026" y="28386"/>
                  </a:lnTo>
                  <a:close/>
                  <a:moveTo>
                    <a:pt x="42506" y="57941"/>
                  </a:moveTo>
                  <a:lnTo>
                    <a:pt x="23026" y="57941"/>
                  </a:lnTo>
                  <a:lnTo>
                    <a:pt x="23026" y="41283"/>
                  </a:lnTo>
                  <a:lnTo>
                    <a:pt x="42506" y="41283"/>
                  </a:lnTo>
                  <a:cubicBezTo>
                    <a:pt x="47051" y="40808"/>
                    <a:pt x="51122" y="44108"/>
                    <a:pt x="51597" y="48654"/>
                  </a:cubicBezTo>
                  <a:cubicBezTo>
                    <a:pt x="51628" y="48954"/>
                    <a:pt x="51643" y="49256"/>
                    <a:pt x="51641" y="49558"/>
                  </a:cubicBezTo>
                  <a:cubicBezTo>
                    <a:pt x="51641" y="54663"/>
                    <a:pt x="48256" y="57941"/>
                    <a:pt x="42533" y="57941"/>
                  </a:cubicBezTo>
                  <a:close/>
                </a:path>
              </a:pathLst>
            </a:custGeom>
            <a:solidFill>
              <a:schemeClr val="tx1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7C75B2-E221-9A9B-2F49-699B828BDC81}"/>
                </a:ext>
              </a:extLst>
            </p:cNvPr>
            <p:cNvSpPr/>
            <p:nvPr/>
          </p:nvSpPr>
          <p:spPr>
            <a:xfrm>
              <a:off x="9939179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52B8E5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05011B-9EAC-75C3-E359-4413C41BC5C5}"/>
                </a:ext>
              </a:extLst>
            </p:cNvPr>
            <p:cNvSpPr/>
            <p:nvPr/>
          </p:nvSpPr>
          <p:spPr>
            <a:xfrm>
              <a:off x="9939635" y="6541019"/>
              <a:ext cx="29528" cy="28454"/>
            </a:xfrm>
            <a:custGeom>
              <a:avLst/>
              <a:gdLst>
                <a:gd name="connsiteX0" fmla="*/ 29529 w 29528"/>
                <a:gd name="connsiteY0" fmla="*/ 0 h 28454"/>
                <a:gd name="connsiteX1" fmla="*/ 0 w 29528"/>
                <a:gd name="connsiteY1" fmla="*/ 0 h 28454"/>
                <a:gd name="connsiteX2" fmla="*/ 29529 w 29528"/>
                <a:gd name="connsiteY2" fmla="*/ 28454 h 28454"/>
                <a:gd name="connsiteX3" fmla="*/ 29529 w 29528"/>
                <a:gd name="connsiteY3" fmla="*/ 0 h 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8" h="28454">
                  <a:moveTo>
                    <a:pt x="29529" y="0"/>
                  </a:moveTo>
                  <a:lnTo>
                    <a:pt x="0" y="0"/>
                  </a:lnTo>
                  <a:lnTo>
                    <a:pt x="29529" y="28454"/>
                  </a:lnTo>
                  <a:lnTo>
                    <a:pt x="29529" y="0"/>
                  </a:lnTo>
                  <a:close/>
                </a:path>
              </a:pathLst>
            </a:custGeom>
            <a:solidFill>
              <a:srgbClr val="2093D7"/>
            </a:solidFill>
            <a:ln w="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9B0D0-7885-C2F2-E743-56FCD96867F5}"/>
              </a:ext>
            </a:extLst>
          </p:cNvPr>
          <p:cNvSpPr txBox="1"/>
          <p:nvPr userDrawn="1"/>
        </p:nvSpPr>
        <p:spPr>
          <a:xfrm>
            <a:off x="10557164" y="6477895"/>
            <a:ext cx="1414703" cy="202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chemeClr val="tx1"/>
                </a:solidFill>
                <a:effectLst/>
                <a:latin typeface="+mn-lt"/>
              </a:rPr>
              <a:t>Copyright 2023 Blend360.</a:t>
            </a:r>
            <a:endParaRPr lang="en-IN" sz="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80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image" Target="../media/image7.png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690" r:id="rId4"/>
    <p:sldLayoutId id="2147483720" r:id="rId5"/>
    <p:sldLayoutId id="2147483721" r:id="rId6"/>
    <p:sldLayoutId id="2147483730" r:id="rId7"/>
    <p:sldLayoutId id="2147483724" r:id="rId8"/>
    <p:sldLayoutId id="2147483723" r:id="rId9"/>
    <p:sldLayoutId id="2147483732" r:id="rId10"/>
    <p:sldLayoutId id="2147483726" r:id="rId11"/>
    <p:sldLayoutId id="2147483725" r:id="rId12"/>
    <p:sldLayoutId id="2147483733" r:id="rId13"/>
    <p:sldLayoutId id="2147483719" r:id="rId14"/>
  </p:sldLayoutIdLst>
  <p:txStyles>
    <p:titleStyle>
      <a:lvl1pPr algn="l" defTabSz="914065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17" indent="-228517" algn="l" defTabSz="9140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48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0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22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55" indent="-228517" algn="l" defTabSz="9140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5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98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1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>
          <p15:clr>
            <a:srgbClr val="F26B43"/>
          </p15:clr>
        </p15:guide>
        <p15:guide id="2" pos="280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2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2244807" y="6162907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534074" y="5988560"/>
            <a:ext cx="14633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384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66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267403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4235" y="6356351"/>
            <a:ext cx="9813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A755-845C-4FF9-B7D5-F897DF704572}" type="datetime1">
              <a:rPr lang="en-US" smtClean="0"/>
              <a:t>3/20/2023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5633" y="6356351"/>
            <a:ext cx="819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 userDrawn="1"/>
        </p:nvSpPr>
        <p:spPr>
          <a:xfrm>
            <a:off x="4039126" y="6273470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Confidential &amp; Proprietary.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2744" y="6120722"/>
            <a:ext cx="1463358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A498E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yandnaturalworld.com/common-mistakes-health-conscious-people-make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trustypics/5623287052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sfyingretirement.blogspot.com/2017/09/working-after-retirement-not-all-that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7688575@N04/5491317266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C64C4FC-1127-1288-834B-1F96965CE6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9700"/>
          <a:stretch/>
        </p:blipFill>
        <p:spPr>
          <a:xfrm>
            <a:off x="795" y="446"/>
            <a:ext cx="12192000" cy="6857108"/>
          </a:xfr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66A298-607F-460B-B967-1197463C4818}"/>
              </a:ext>
            </a:extLst>
          </p:cNvPr>
          <p:cNvSpPr/>
          <p:nvPr/>
        </p:nvSpPr>
        <p:spPr>
          <a:xfrm>
            <a:off x="0" y="0"/>
            <a:ext cx="12192000" cy="6857107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062065-D930-487E-AEC2-A7298A2E057B}"/>
              </a:ext>
            </a:extLst>
          </p:cNvPr>
          <p:cNvSpPr/>
          <p:nvPr/>
        </p:nvSpPr>
        <p:spPr>
          <a:xfrm flipV="1">
            <a:off x="1094556" y="3841286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0671E-4F80-4C94-935F-7AC95A0AECCD}"/>
              </a:ext>
            </a:extLst>
          </p:cNvPr>
          <p:cNvSpPr/>
          <p:nvPr/>
        </p:nvSpPr>
        <p:spPr>
          <a:xfrm>
            <a:off x="3797934" y="3561241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08942-19E8-42D1-9CDD-B309AD203529}"/>
              </a:ext>
            </a:extLst>
          </p:cNvPr>
          <p:cNvSpPr/>
          <p:nvPr/>
        </p:nvSpPr>
        <p:spPr>
          <a:xfrm>
            <a:off x="11707531" y="330363"/>
            <a:ext cx="38258" cy="382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BBBDB6-BA13-429B-873B-3F98706F4C43}"/>
              </a:ext>
            </a:extLst>
          </p:cNvPr>
          <p:cNvSpPr/>
          <p:nvPr/>
        </p:nvSpPr>
        <p:spPr>
          <a:xfrm flipV="1">
            <a:off x="11013628" y="5491919"/>
            <a:ext cx="55884" cy="558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B8E2B-2A50-414C-AF95-5279720DA1AC}"/>
              </a:ext>
            </a:extLst>
          </p:cNvPr>
          <p:cNvSpPr/>
          <p:nvPr/>
        </p:nvSpPr>
        <p:spPr>
          <a:xfrm flipV="1">
            <a:off x="5180420" y="560718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9A0982-2949-41FE-87FE-5B213B4E18C9}"/>
              </a:ext>
            </a:extLst>
          </p:cNvPr>
          <p:cNvSpPr/>
          <p:nvPr/>
        </p:nvSpPr>
        <p:spPr>
          <a:xfrm flipH="1">
            <a:off x="880529" y="587555"/>
            <a:ext cx="24779" cy="247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22501F-6901-4D6A-BE2D-C86061E70D03}"/>
              </a:ext>
            </a:extLst>
          </p:cNvPr>
          <p:cNvSpPr/>
          <p:nvPr/>
        </p:nvSpPr>
        <p:spPr>
          <a:xfrm>
            <a:off x="9621674" y="80045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16748D-AA19-463F-86EF-D5DA95A310B1}"/>
              </a:ext>
            </a:extLst>
          </p:cNvPr>
          <p:cNvSpPr/>
          <p:nvPr/>
        </p:nvSpPr>
        <p:spPr>
          <a:xfrm>
            <a:off x="1912882" y="3591733"/>
            <a:ext cx="49090" cy="49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CCC20-0AA7-41CB-B17B-4061F79BBF8D}"/>
              </a:ext>
            </a:extLst>
          </p:cNvPr>
          <p:cNvSpPr/>
          <p:nvPr/>
        </p:nvSpPr>
        <p:spPr>
          <a:xfrm flipV="1">
            <a:off x="11334334" y="1723506"/>
            <a:ext cx="54662" cy="546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77">
              <a:defRPr/>
            </a:pPr>
            <a:endParaRPr lang="en-US" sz="236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880529" y="2864941"/>
            <a:ext cx="912794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228600">
              <a:defRPr/>
            </a:pPr>
            <a:r>
              <a:rPr lang="en-US" sz="5400" b="1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Open Sans Extrabold" panose="020B0906030804020204" pitchFamily="34" charset="0"/>
                <a:cs typeface="Poppins" panose="00000500000000000000" pitchFamily="2" charset="0"/>
              </a:rPr>
              <a:t>Marketing 101 </a:t>
            </a:r>
          </a:p>
        </p:txBody>
      </p:sp>
      <p:sp>
        <p:nvSpPr>
          <p:cNvPr id="6" name="Justify Text Body">
            <a:extLst>
              <a:ext uri="{FF2B5EF4-FFF2-40B4-BE49-F238E27FC236}">
                <a16:creationId xmlns:a16="http://schemas.microsoft.com/office/drawing/2014/main" id="{06EBB8D2-B4D3-1AEF-9B60-8905E75E75A4}"/>
              </a:ext>
            </a:extLst>
          </p:cNvPr>
          <p:cNvSpPr txBox="1"/>
          <p:nvPr/>
        </p:nvSpPr>
        <p:spPr>
          <a:xfrm>
            <a:off x="1065598" y="5912763"/>
            <a:ext cx="4690524" cy="225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</a:rPr>
              <a:t>March 2023</a:t>
            </a:r>
            <a:endParaRPr lang="en-ID" sz="110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73A28BA-D03D-B0DB-5F17-172640E21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881" y="5507447"/>
            <a:ext cx="26003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8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3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3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4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16" grpId="0" animBg="1"/>
          <p:bldP spid="18" grpId="0" animBg="1"/>
          <p:bldP spid="19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48" grpId="0" animBg="1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tx2"/>
                </a:solidFill>
              </a:rPr>
              <a:t>Comparison Among Segments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227A6EB-462A-E0A3-8B65-BD0D74C6E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240009"/>
              </p:ext>
            </p:extLst>
          </p:nvPr>
        </p:nvGraphicFramePr>
        <p:xfrm>
          <a:off x="838201" y="1153191"/>
          <a:ext cx="11000185" cy="5380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1455">
                  <a:extLst>
                    <a:ext uri="{9D8B030D-6E8A-4147-A177-3AD203B41FA5}">
                      <a16:colId xmlns:a16="http://schemas.microsoft.com/office/drawing/2014/main" val="4048103278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4161144319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2159554167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4019580828"/>
                    </a:ext>
                  </a:extLst>
                </a:gridCol>
                <a:gridCol w="1573665">
                  <a:extLst>
                    <a:ext uri="{9D8B030D-6E8A-4147-A177-3AD203B41FA5}">
                      <a16:colId xmlns:a16="http://schemas.microsoft.com/office/drawing/2014/main" val="1887906475"/>
                    </a:ext>
                  </a:extLst>
                </a:gridCol>
                <a:gridCol w="1569245">
                  <a:extLst>
                    <a:ext uri="{9D8B030D-6E8A-4147-A177-3AD203B41FA5}">
                      <a16:colId xmlns:a16="http://schemas.microsoft.com/office/drawing/2014/main" val="3016354014"/>
                    </a:ext>
                  </a:extLst>
                </a:gridCol>
                <a:gridCol w="1571455">
                  <a:extLst>
                    <a:ext uri="{9D8B030D-6E8A-4147-A177-3AD203B41FA5}">
                      <a16:colId xmlns:a16="http://schemas.microsoft.com/office/drawing/2014/main" val="531589893"/>
                    </a:ext>
                  </a:extLst>
                </a:gridCol>
              </a:tblGrid>
              <a:tr h="58546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Segment 1</a:t>
                      </a:r>
                    </a:p>
                    <a:p>
                      <a:pPr lvl="0">
                        <a:buNone/>
                      </a:pP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2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3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4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Segment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Segment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754043"/>
                  </a:ext>
                </a:extLst>
              </a:tr>
              <a:tr h="566709">
                <a:tc>
                  <a:txBody>
                    <a:bodyPr/>
                    <a:lstStyle/>
                    <a:p>
                      <a:r>
                        <a:rPr lang="en-IN"/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312083"/>
                  </a:ext>
                </a:extLst>
              </a:tr>
              <a:tr h="836376">
                <a:tc>
                  <a:txBody>
                    <a:bodyPr/>
                    <a:lstStyle/>
                    <a:p>
                      <a:r>
                        <a:rPr lang="en-IN"/>
                        <a:t>Active on Social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17889"/>
                  </a:ext>
                </a:extLst>
              </a:tr>
              <a:tr h="836376">
                <a:tc>
                  <a:txBody>
                    <a:bodyPr/>
                    <a:lstStyle/>
                    <a:p>
                      <a:r>
                        <a:rPr lang="en-IN"/>
                        <a:t>Follow diet Nutrition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527744"/>
                  </a:ext>
                </a:extLst>
              </a:tr>
              <a:tr h="1965484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Provide attractive offers through ads in social media.</a:t>
                      </a:r>
                      <a:endParaRPr lang="en-US" sz="1200" b="0" i="0" u="none" strike="noStrike" kern="1200">
                        <a:solidFill>
                          <a:schemeClr val="tx2"/>
                        </a:solidFill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0" i="0" u="none" strike="noStrike" kern="120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Campaign near Walmart stores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Advertise through sports magazines </a:t>
                      </a:r>
                      <a:endParaRPr lang="en-US" sz="1200" b="0" i="0" u="none" strike="noStrike" kern="1200">
                        <a:solidFill>
                          <a:schemeClr val="tx2"/>
                        </a:solidFill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</a:rPr>
                        <a:t>Bring awareness among the people for having Medicare advantage plans</a:t>
                      </a: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Montserrat"/>
                          <a:ea typeface="+mn-ea"/>
                          <a:cs typeface="+mn-cs"/>
                        </a:rPr>
                        <a:t> </a:t>
                      </a:r>
                      <a:endParaRPr lang="en-US" sz="1200" b="0" i="0" u="none" strike="noStrike" kern="1200">
                        <a:solidFill>
                          <a:schemeClr val="tx2"/>
                        </a:solidFill>
                        <a:latin typeface="Montserra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06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Target this segment with health insurance which offers term life cover </a:t>
                      </a:r>
                      <a:endParaRPr lang="en-US" sz="1200" b="0" i="0" u="none" strike="noStrike" kern="1200" noProof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noProof="0"/>
                    </a:p>
                    <a:p>
                      <a:pPr lvl="0">
                        <a:buNone/>
                      </a:pP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200" b="0" i="0" u="none" strike="noStrike" kern="1200" noProof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We can target this segment through policies like health insurance via ACA</a:t>
                      </a:r>
                      <a:endParaRPr lang="en-US" sz="1200" b="0" i="0" u="none" strike="noStrike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14359"/>
                  </a:ext>
                </a:extLst>
              </a:tr>
            </a:tbl>
          </a:graphicData>
        </a:graphic>
      </p:graphicFrame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73F42A7-4759-B015-9CBE-CB1A7A28D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6679" r="-339" b="41892"/>
          <a:stretch/>
        </p:blipFill>
        <p:spPr>
          <a:xfrm>
            <a:off x="2504252" y="1937010"/>
            <a:ext cx="1228764" cy="782872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11BF0C6E-03D0-20AE-69FA-892E78EC1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6" t="61852" r="5705" b="10594"/>
          <a:stretch/>
        </p:blipFill>
        <p:spPr>
          <a:xfrm>
            <a:off x="8720865" y="1931418"/>
            <a:ext cx="1419826" cy="776362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69E1134-5D8F-6AF7-E173-C06C76EF1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4" t="61553" r="49568" b="7665"/>
          <a:stretch/>
        </p:blipFill>
        <p:spPr>
          <a:xfrm>
            <a:off x="4066627" y="1938346"/>
            <a:ext cx="1459111" cy="780990"/>
          </a:xfrm>
          <a:prstGeom prst="rect">
            <a:avLst/>
          </a:prstGeom>
        </p:spPr>
      </p:pic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8A482072-7FD9-5158-4643-02D6492F7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6679" r="-339" b="41892"/>
          <a:stretch/>
        </p:blipFill>
        <p:spPr>
          <a:xfrm>
            <a:off x="5674616" y="1937010"/>
            <a:ext cx="1360484" cy="782872"/>
          </a:xfrm>
          <a:prstGeom prst="rect">
            <a:avLst/>
          </a:prstGeom>
        </p:spPr>
      </p:pic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C578616D-16BA-2768-85A4-4F2319DB5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6679" r="-339" b="41892"/>
          <a:stretch/>
        </p:blipFill>
        <p:spPr>
          <a:xfrm>
            <a:off x="7198057" y="1937010"/>
            <a:ext cx="1360484" cy="782872"/>
          </a:xfrm>
          <a:prstGeom prst="rect">
            <a:avLst/>
          </a:prstGeom>
        </p:spPr>
      </p:pic>
      <p:pic>
        <p:nvPicPr>
          <p:cNvPr id="10" name="Picture 7" descr="Diagram&#10;&#10;Description automatically generated">
            <a:extLst>
              <a:ext uri="{FF2B5EF4-FFF2-40B4-BE49-F238E27FC236}">
                <a16:creationId xmlns:a16="http://schemas.microsoft.com/office/drawing/2014/main" id="{01B2DA42-A9E8-B100-CA2B-8A2A267F0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4" t="61553" r="49568" b="7665"/>
          <a:stretch/>
        </p:blipFill>
        <p:spPr>
          <a:xfrm>
            <a:off x="10379271" y="1938346"/>
            <a:ext cx="1459111" cy="780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700242-01E8-2F00-EE4A-0692380A43D4}"/>
              </a:ext>
            </a:extLst>
          </p:cNvPr>
          <p:cNvSpPr/>
          <p:nvPr/>
        </p:nvSpPr>
        <p:spPr>
          <a:xfrm>
            <a:off x="2501142" y="2957285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6AF5D7-E8A2-09CE-0DEC-5EF1A8F8703E}"/>
              </a:ext>
            </a:extLst>
          </p:cNvPr>
          <p:cNvSpPr/>
          <p:nvPr/>
        </p:nvSpPr>
        <p:spPr>
          <a:xfrm>
            <a:off x="2500798" y="2993570"/>
            <a:ext cx="1236712" cy="204276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03C688-51A4-2635-3E5E-B6E8F186E75E}"/>
              </a:ext>
            </a:extLst>
          </p:cNvPr>
          <p:cNvSpPr/>
          <p:nvPr/>
        </p:nvSpPr>
        <p:spPr>
          <a:xfrm>
            <a:off x="4105748" y="2962331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765FE8-65B6-1535-CFED-75901AF5530B}"/>
              </a:ext>
            </a:extLst>
          </p:cNvPr>
          <p:cNvSpPr/>
          <p:nvPr/>
        </p:nvSpPr>
        <p:spPr>
          <a:xfrm>
            <a:off x="4108096" y="2993089"/>
            <a:ext cx="777434" cy="20427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BF241A-CFBA-7F44-B6AB-DEC447148BA1}"/>
              </a:ext>
            </a:extLst>
          </p:cNvPr>
          <p:cNvSpPr/>
          <p:nvPr/>
        </p:nvSpPr>
        <p:spPr>
          <a:xfrm>
            <a:off x="5604158" y="2947192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B2DCE7-DB9B-B3E1-6B2F-5E82B74C559A}"/>
              </a:ext>
            </a:extLst>
          </p:cNvPr>
          <p:cNvSpPr/>
          <p:nvPr/>
        </p:nvSpPr>
        <p:spPr>
          <a:xfrm>
            <a:off x="5606506" y="2977950"/>
            <a:ext cx="777434" cy="20427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EDCDA2-02F2-59B6-9286-B4C24500A5E9}"/>
              </a:ext>
            </a:extLst>
          </p:cNvPr>
          <p:cNvSpPr/>
          <p:nvPr/>
        </p:nvSpPr>
        <p:spPr>
          <a:xfrm>
            <a:off x="7229783" y="2935116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EA6077-6FED-0C64-816F-B4A36541E2F9}"/>
              </a:ext>
            </a:extLst>
          </p:cNvPr>
          <p:cNvSpPr/>
          <p:nvPr/>
        </p:nvSpPr>
        <p:spPr>
          <a:xfrm>
            <a:off x="7232130" y="2965874"/>
            <a:ext cx="777434" cy="20427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02B2A0-2A92-7EB5-3C22-2F44D8B8496D}"/>
              </a:ext>
            </a:extLst>
          </p:cNvPr>
          <p:cNvSpPr/>
          <p:nvPr/>
        </p:nvSpPr>
        <p:spPr>
          <a:xfrm>
            <a:off x="8824729" y="2940559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38DE1B-CC19-C036-C19D-EC02A880D860}"/>
              </a:ext>
            </a:extLst>
          </p:cNvPr>
          <p:cNvSpPr/>
          <p:nvPr/>
        </p:nvSpPr>
        <p:spPr>
          <a:xfrm>
            <a:off x="8827077" y="2965875"/>
            <a:ext cx="1049611" cy="226045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9D4056-C1AE-453F-5E43-72DC18F78C33}"/>
              </a:ext>
            </a:extLst>
          </p:cNvPr>
          <p:cNvSpPr/>
          <p:nvPr/>
        </p:nvSpPr>
        <p:spPr>
          <a:xfrm>
            <a:off x="10332578" y="293511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813FBD-D93B-4BCB-A666-2457D59FA75B}"/>
              </a:ext>
            </a:extLst>
          </p:cNvPr>
          <p:cNvSpPr/>
          <p:nvPr/>
        </p:nvSpPr>
        <p:spPr>
          <a:xfrm>
            <a:off x="10334926" y="2965875"/>
            <a:ext cx="396385" cy="20427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B0B3FC-68A6-70C2-A63C-00DDB59854A2}"/>
              </a:ext>
            </a:extLst>
          </p:cNvPr>
          <p:cNvSpPr/>
          <p:nvPr/>
        </p:nvSpPr>
        <p:spPr>
          <a:xfrm>
            <a:off x="2452042" y="3596524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B4F7B0-6270-C881-2226-4F323955D747}"/>
              </a:ext>
            </a:extLst>
          </p:cNvPr>
          <p:cNvSpPr/>
          <p:nvPr/>
        </p:nvSpPr>
        <p:spPr>
          <a:xfrm>
            <a:off x="2451699" y="3654580"/>
            <a:ext cx="952569" cy="16322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A3D5B0-EE91-8E5E-3827-7D3923E8E73C}"/>
              </a:ext>
            </a:extLst>
          </p:cNvPr>
          <p:cNvSpPr/>
          <p:nvPr/>
        </p:nvSpPr>
        <p:spPr>
          <a:xfrm>
            <a:off x="4065786" y="3596171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E88562-CF8B-12FA-5229-B455985F3026}"/>
              </a:ext>
            </a:extLst>
          </p:cNvPr>
          <p:cNvSpPr/>
          <p:nvPr/>
        </p:nvSpPr>
        <p:spPr>
          <a:xfrm>
            <a:off x="4108580" y="3654227"/>
            <a:ext cx="1046189" cy="168558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9B9FF8-73B9-F780-E330-8F7AD6E4C2BB}"/>
              </a:ext>
            </a:extLst>
          </p:cNvPr>
          <p:cNvSpPr/>
          <p:nvPr/>
        </p:nvSpPr>
        <p:spPr>
          <a:xfrm>
            <a:off x="5596237" y="359884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099B31-E4FF-B200-CCB4-8C0FA1AE835A}"/>
              </a:ext>
            </a:extLst>
          </p:cNvPr>
          <p:cNvSpPr/>
          <p:nvPr/>
        </p:nvSpPr>
        <p:spPr>
          <a:xfrm>
            <a:off x="5595894" y="3652825"/>
            <a:ext cx="1278390" cy="168558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ED9A04-4C85-1FBA-DC0F-E1E30BA8FAFA}"/>
              </a:ext>
            </a:extLst>
          </p:cNvPr>
          <p:cNvSpPr/>
          <p:nvPr/>
        </p:nvSpPr>
        <p:spPr>
          <a:xfrm>
            <a:off x="7147744" y="360108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3D45BF-ECDD-1E69-7D40-E83B9F80F8D9}"/>
              </a:ext>
            </a:extLst>
          </p:cNvPr>
          <p:cNvSpPr/>
          <p:nvPr/>
        </p:nvSpPr>
        <p:spPr>
          <a:xfrm>
            <a:off x="7151966" y="3656821"/>
            <a:ext cx="472742" cy="164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5148F1-0D6F-B23A-2A3D-A91DB1446A45}"/>
              </a:ext>
            </a:extLst>
          </p:cNvPr>
          <p:cNvSpPr/>
          <p:nvPr/>
        </p:nvSpPr>
        <p:spPr>
          <a:xfrm>
            <a:off x="8728357" y="3601087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81B253-1D3D-18D2-31C1-BBB3C2D93833}"/>
              </a:ext>
            </a:extLst>
          </p:cNvPr>
          <p:cNvSpPr/>
          <p:nvPr/>
        </p:nvSpPr>
        <p:spPr>
          <a:xfrm>
            <a:off x="8724383" y="3659515"/>
            <a:ext cx="718815" cy="15591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E7191F-464E-47BA-6BCC-CA64B26805E3}"/>
              </a:ext>
            </a:extLst>
          </p:cNvPr>
          <p:cNvSpPr/>
          <p:nvPr/>
        </p:nvSpPr>
        <p:spPr>
          <a:xfrm>
            <a:off x="10330890" y="3598862"/>
            <a:ext cx="1280261" cy="269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F78F35-F0B1-4343-1302-A0B82A36B465}"/>
              </a:ext>
            </a:extLst>
          </p:cNvPr>
          <p:cNvSpPr/>
          <p:nvPr/>
        </p:nvSpPr>
        <p:spPr>
          <a:xfrm>
            <a:off x="10329608" y="3649215"/>
            <a:ext cx="422990" cy="16949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92D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2606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98645B-C4C1-4E61-8D2D-A0B17DD5E693}"/>
              </a:ext>
            </a:extLst>
          </p:cNvPr>
          <p:cNvSpPr/>
          <p:nvPr/>
        </p:nvSpPr>
        <p:spPr>
          <a:xfrm>
            <a:off x="-22165" y="0"/>
            <a:ext cx="74510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7300" y="737068"/>
            <a:ext cx="407355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  <a:p>
            <a:pPr algn="ctr" defTabSz="914400">
              <a:defRPr/>
            </a:pPr>
            <a:endParaRPr lang="en-US" sz="1600">
              <a:solidFill>
                <a:srgbClr val="2E2E7B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18A8883-86ED-4446-844E-3DD9CD392D5E}"/>
              </a:ext>
            </a:extLst>
          </p:cNvPr>
          <p:cNvSpPr txBox="1"/>
          <p:nvPr/>
        </p:nvSpPr>
        <p:spPr>
          <a:xfrm>
            <a:off x="111761" y="2252060"/>
            <a:ext cx="5107057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914400">
              <a:defRPr/>
            </a:pPr>
            <a:r>
              <a:rPr lang="en-US" sz="4800" spc="-20">
                <a:solidFill>
                  <a:srgbClr val="FFFFFF"/>
                </a:solidFill>
                <a:latin typeface="Calibri" panose="020F0502020204030204" pitchFamily="34" charset="0"/>
                <a:cs typeface="Calibri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19612-358E-284D-A717-DEEB2E6C62A1}"/>
              </a:ext>
            </a:extLst>
          </p:cNvPr>
          <p:cNvSpPr txBox="1"/>
          <p:nvPr/>
        </p:nvSpPr>
        <p:spPr>
          <a:xfrm>
            <a:off x="159959" y="2949995"/>
            <a:ext cx="8373998" cy="56156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914400"/>
            <a:r>
              <a:rPr lang="en-US" sz="2400">
                <a:solidFill>
                  <a:srgbClr val="FFFF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F478E3-9B7C-E04E-8067-6FF7F2EC4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61" y="5413211"/>
            <a:ext cx="2713693" cy="1243776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F9E0042-7130-4297-8BA6-BD259EF8DC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063090" y="1"/>
            <a:ext cx="7602753" cy="6857999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53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208-272B-0546-BE95-F116D5B7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E7189A-0A71-5D42-A554-38DC2549278E}"/>
              </a:ext>
            </a:extLst>
          </p:cNvPr>
          <p:cNvSpPr txBox="1"/>
          <p:nvPr/>
        </p:nvSpPr>
        <p:spPr>
          <a:xfrm>
            <a:off x="1056952" y="840088"/>
            <a:ext cx="5906617" cy="28175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b="0" i="0">
                <a:solidFill>
                  <a:srgbClr val="4A498E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Introduction to Marketing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Identification of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Personas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95000"/>
                    <a:lumOff val="5000"/>
                  </a:schemeClr>
                </a:solidFill>
                <a:latin typeface="Montserrat (Body"/>
                <a:ea typeface="+mn-ea"/>
                <a:cs typeface="+mn-cs"/>
              </a:rPr>
              <a:t>Comparison among Personas</a:t>
            </a:r>
          </a:p>
        </p:txBody>
      </p:sp>
    </p:spTree>
    <p:extLst>
      <p:ext uri="{BB962C8B-B14F-4D97-AF65-F5344CB8AC3E}">
        <p14:creationId xmlns:p14="http://schemas.microsoft.com/office/powerpoint/2010/main" val="27015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0A019A-D393-9273-97B6-6D5D77C34523}"/>
              </a:ext>
            </a:extLst>
          </p:cNvPr>
          <p:cNvSpPr txBox="1"/>
          <p:nvPr/>
        </p:nvSpPr>
        <p:spPr>
          <a:xfrm>
            <a:off x="1240972" y="146862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Marketing is about identifying and meeting human and social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Marketing is the activity, set of institutions, and processes for creating, communicating, delivering, and exchanging offerings that have value for customers, clients, partners, and society at large.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Marketing management is the art and science of choosing target markets and getting, keeping, and growing customers through creating, delivering, and communicating superior customer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Marketing analytics is the practice of measuring, managing and analyzing marketing performance to maximize its  effectiveness and optimize return on investment(ROI).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Fastest growing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Descriptive, predictive and prescriptive analysis are used</a:t>
            </a:r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1B9431-B497-D030-84ED-256CB30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96" y="596287"/>
            <a:ext cx="10983195" cy="664536"/>
          </a:xfrm>
        </p:spPr>
        <p:txBody>
          <a:bodyPr/>
          <a:lstStyle/>
          <a:p>
            <a:r>
              <a:rPr lang="en-US"/>
              <a:t>What is Marketing?</a:t>
            </a:r>
          </a:p>
        </p:txBody>
      </p:sp>
    </p:spTree>
    <p:extLst>
      <p:ext uri="{BB962C8B-B14F-4D97-AF65-F5344CB8AC3E}">
        <p14:creationId xmlns:p14="http://schemas.microsoft.com/office/powerpoint/2010/main" val="376387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/>
          <a:lstStyle/>
          <a:p>
            <a:r>
              <a:rPr lang="en-IN">
                <a:solidFill>
                  <a:schemeClr val="tx2"/>
                </a:solidFill>
              </a:rPr>
              <a:t>Health Conscious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547486" cy="140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Middle income group with low net worth and are mostly engaging in internet and social media and loves to give review.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478600" y="4104463"/>
            <a:ext cx="60960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Lifestyle:</a:t>
            </a:r>
            <a:endParaRPr lang="en-US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 likely to have medical and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Health conscious and follow nutrition diet.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 people are prone to diseases.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Mostly engaged in social media.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Mostly use android phones.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Interested in reading sports books and magazines.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42416" y="2713092"/>
            <a:ext cx="5889172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Heavy likely to switch insurance provider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Medical insurance is covered under Medicaid program.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People are not interested in Medicare Advantage Plan.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1887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55%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of people has income range from $50K to $150K with net-worth below $75K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71%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of people are active in social media.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Insurance Provider switching – </a:t>
            </a: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84%</a:t>
            </a: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5549CD-A995-F6E1-1AAA-0689018C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3381" y="2919794"/>
            <a:ext cx="3377124" cy="17488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3961603" cy="1025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Strategy:</a:t>
            </a:r>
          </a:p>
          <a:p>
            <a:pPr>
              <a:lnSpc>
                <a:spcPct val="150000"/>
              </a:lnSpc>
              <a:buSzPct val="120000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Provide attractive offers through ads in social media.</a:t>
            </a:r>
          </a:p>
        </p:txBody>
      </p:sp>
    </p:spTree>
    <p:extLst>
      <p:ext uri="{BB962C8B-B14F-4D97-AF65-F5344CB8AC3E}">
        <p14:creationId xmlns:p14="http://schemas.microsoft.com/office/powerpoint/2010/main" val="75083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/>
          <a:lstStyle/>
          <a:p>
            <a:r>
              <a:rPr lang="en-IN">
                <a:solidFill>
                  <a:schemeClr val="tx2"/>
                </a:solidFill>
              </a:rPr>
              <a:t>Walmart Enthusiasts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547486" cy="118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 panose="00000600000000000000" pitchFamily="2" charset="0"/>
              </a:rPr>
              <a:t>Low income working people and  getting insurance covered by companies.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08170" y="2714163"/>
            <a:ext cx="5889172" cy="14927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Likely to purchase Medicare Advantage Plan.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Moderately active on social media.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Mostly purchase from Walmart.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Suffering from respiratory ailments, depression and insomnia.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>
              <a:solidFill>
                <a:schemeClr val="tx2"/>
              </a:solidFill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86%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of people has income less than $50K.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64%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of people are likely to purchase Medicare Advantage Plan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 panose="00000600000000000000" pitchFamily="2" charset="0"/>
              </a:rPr>
              <a:t>83% </a:t>
            </a: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households has less than 3 persons in house.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10517185" cy="1025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 panose="00000600000000000000" pitchFamily="2" charset="0"/>
              </a:rPr>
              <a:t>Strategy:</a:t>
            </a:r>
          </a:p>
          <a:p>
            <a:pPr algn="just">
              <a:lnSpc>
                <a:spcPct val="150000"/>
              </a:lnSpc>
              <a:buSzPct val="120000"/>
            </a:pPr>
            <a:r>
              <a:rPr lang="en-IN" sz="1400">
                <a:solidFill>
                  <a:schemeClr val="tx2"/>
                </a:solidFill>
                <a:cs typeface="Poppins Medium" panose="00000600000000000000" pitchFamily="2" charset="0"/>
              </a:rPr>
              <a:t>Conduct HealthCare Insurance promotional campaigns in the areas where Walmart stores are located. Telemarketing, sending discounts on product in postcard.</a:t>
            </a:r>
          </a:p>
        </p:txBody>
      </p:sp>
      <p:pic>
        <p:nvPicPr>
          <p:cNvPr id="5" name="Picture 4" descr="A picture containing text, indoor, shelf, scene&#10;&#10;Description automatically generated">
            <a:extLst>
              <a:ext uri="{FF2B5EF4-FFF2-40B4-BE49-F238E27FC236}">
                <a16:creationId xmlns:a16="http://schemas.microsoft.com/office/drawing/2014/main" id="{D7811A60-B8B4-9281-7F71-D3AC1C6AA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060" y="2547536"/>
            <a:ext cx="3311988" cy="2205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71218-E47E-5BBE-8B57-158BC0009E49}"/>
              </a:ext>
            </a:extLst>
          </p:cNvPr>
          <p:cNvSpPr txBox="1"/>
          <p:nvPr/>
        </p:nvSpPr>
        <p:spPr>
          <a:xfrm>
            <a:off x="3930537" y="7406368"/>
            <a:ext cx="834854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900">
                <a:hlinkClick r:id="rId3" tooltip="http://www.flickr.com/photos/trustypics/5623287052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37804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>
                <a:solidFill>
                  <a:schemeClr val="tx2"/>
                </a:solidFill>
              </a:rPr>
              <a:t>Retired Sports Enthusiasts 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547486" cy="14029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/>
              </a:rPr>
              <a:t>Retired Middle income group with high-net-worth but still working, sports readers and religious cause donator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478600" y="4104463"/>
            <a:ext cx="6096000" cy="20928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Likely to have whole life insurance and interested in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Likely to use dealer service.  </a:t>
            </a:r>
            <a:endParaRPr lang="en-US"/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Interested in low fat foods.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Interested in reading sports books and magazines.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Montserrat"/>
                <a:cs typeface="Poppins Medium"/>
              </a:rPr>
              <a:t>Internet service switchers</a:t>
            </a:r>
            <a:endParaRPr lang="en-US" sz="1400">
              <a:solidFill>
                <a:schemeClr val="tx2"/>
              </a:solidFill>
              <a:latin typeface="Montserra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latin typeface="Montserra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42416" y="2713092"/>
            <a:ext cx="5889172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Likely to loyal to a financial institution for more than 5 years.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Likely to purchase insurance on their own.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People are interested in Medicare Advantage.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Eligible for both Medicare and Medicaid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21026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69%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has income range from $50K to $150k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78%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have net worth greater than $250k.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58% </a:t>
            </a:r>
            <a:r>
              <a:rPr lang="en-IN" sz="1400">
                <a:ea typeface="+mn-lt"/>
                <a:cs typeface="+mn-lt"/>
              </a:rPr>
              <a:t>of people are interested in solar roofing.</a:t>
            </a:r>
            <a:endParaRPr lang="en-IN">
              <a:ea typeface="+mn-lt"/>
              <a:cs typeface="+mn-lt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85% </a:t>
            </a:r>
            <a:r>
              <a:rPr lang="en-IN" sz="1400">
                <a:ea typeface="+mn-lt"/>
                <a:cs typeface="+mn-lt"/>
              </a:rPr>
              <a:t>of people with best profit margin</a:t>
            </a:r>
            <a:endParaRPr lang="en-IN">
              <a:ea typeface="+mn-lt"/>
              <a:cs typeface="+mn-lt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</a:rPr>
              <a:t>41% </a:t>
            </a:r>
            <a:r>
              <a:rPr lang="en-IN" sz="1400">
                <a:solidFill>
                  <a:srgbClr val="191533"/>
                </a:solidFill>
              </a:rPr>
              <a:t>of people with cash savings more than $100k</a:t>
            </a: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4473298" cy="11073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</a:p>
          <a:p>
            <a:pPr algn="just">
              <a:lnSpc>
                <a:spcPct val="150000"/>
              </a:lnSpc>
            </a:pPr>
            <a:r>
              <a:rPr lang="en-IN" sz="1400">
                <a:solidFill>
                  <a:schemeClr val="tx2"/>
                </a:solidFill>
              </a:rPr>
              <a:t>Advertise through sports magazines.</a:t>
            </a:r>
          </a:p>
          <a:p>
            <a:pPr algn="just">
              <a:lnSpc>
                <a:spcPct val="150000"/>
              </a:lnSpc>
            </a:pPr>
            <a:endParaRPr lang="en-IN">
              <a:solidFill>
                <a:schemeClr val="accent3"/>
              </a:solidFill>
              <a:latin typeface="Montserrat ExtraBold"/>
              <a:cs typeface="Poppins Medium" panose="00000600000000000000" pitchFamily="2" charset="0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FC79EEC2-31CA-126C-E144-C352E9D16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472" y="2708148"/>
            <a:ext cx="3211346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4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>
                <a:solidFill>
                  <a:schemeClr val="tx2"/>
                </a:solidFill>
              </a:rPr>
              <a:t>Vigorous Cohort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936184" y="968155"/>
            <a:ext cx="3547486" cy="35920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Healthiest among all the segments, retired, less number of people with seasonal income, mostly with mid-range income.</a:t>
            </a: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  <a:p>
            <a:pPr>
              <a:lnSpc>
                <a:spcPts val="3500"/>
              </a:lnSpc>
            </a:pPr>
            <a:endParaRPr lang="en-US">
              <a:solidFill>
                <a:schemeClr val="accent3"/>
              </a:solidFill>
              <a:latin typeface="+mj-lt"/>
              <a:cs typeface="Poppi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342922" y="4543190"/>
            <a:ext cx="6072907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Less than 2% are suffering from severe diseases.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Many people are not interested in Medicare insurance which covers all.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Not involved in any sports.</a:t>
            </a:r>
          </a:p>
          <a:p>
            <a:pPr>
              <a:buSzPct val="120000"/>
            </a:pPr>
            <a:endParaRPr lang="en-US" sz="1400">
              <a:solidFill>
                <a:schemeClr val="tx2"/>
              </a:solidFill>
              <a:cs typeface="Poppins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413476" y="2924759"/>
            <a:ext cx="5933434" cy="14927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Only 20% are likely to be a Labour</a:t>
            </a:r>
            <a:endParaRPr lang="en-IN" sz="1400">
              <a:solidFill>
                <a:schemeClr val="tx2"/>
              </a:solidFill>
              <a:cs typeface="Poppins Medium" panose="00000600000000000000" pitchFamily="2" charset="0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There are 2nd highest number of national health supporters.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Prefer to invest in trusted banks.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Most likely to use iPhone (76%)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>
              <a:solidFill>
                <a:schemeClr val="tx2"/>
              </a:solidFill>
              <a:cs typeface="Poppins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412908" y="1043800"/>
            <a:ext cx="5902250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Average Age: </a:t>
            </a:r>
            <a:r>
              <a:rPr lang="en-IN" sz="1400" b="1">
                <a:solidFill>
                  <a:schemeClr val="tx2"/>
                </a:solidFill>
                <a:cs typeface="Poppins Medium"/>
              </a:rPr>
              <a:t>73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84% people has Income range: $30k-$100k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51% people has Net Worth range: $100k  - $500k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There are average 2 people in household.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937060" y="5043182"/>
            <a:ext cx="3961603" cy="10618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</a:p>
          <a:p>
            <a:pPr>
              <a:buSzPct val="120000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Make use of National health supporters to bring awareness among the people of having Medicare advantage plans.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C3C111A-79EC-F1B0-18D5-92238E59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13" y="2467737"/>
            <a:ext cx="3147700" cy="20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942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>
                <a:solidFill>
                  <a:schemeClr val="tx2"/>
                </a:solidFill>
              </a:rPr>
              <a:t>Richie rich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801519" cy="11875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/>
              </a:rPr>
              <a:t>Business professional being richest among all segments and  basketball </a:t>
            </a:r>
            <a:r>
              <a:rPr lang="en-US" sz="1400">
                <a:ea typeface="+mn-lt"/>
                <a:cs typeface="+mn-lt"/>
              </a:rPr>
              <a:t> Enthusiasts</a:t>
            </a:r>
            <a:endParaRPr lang="en-US" sz="1400">
              <a:solidFill>
                <a:schemeClr val="tx2"/>
              </a:solidFill>
              <a:cs typeface="Poppi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542108" y="4104463"/>
            <a:ext cx="6096000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Most likely to have medical and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conscious about health and follows gluten free diet.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76% of people  uses apple smart phones.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cs typeface="Poppins Medium" panose="00000600000000000000" pitchFamily="2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42416" y="2713092"/>
            <a:ext cx="5889172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Brand Loyal customers.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Actively uses fitness band.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81% of people exercise regularly.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>
              <a:solidFill>
                <a:schemeClr val="tx2"/>
              </a:solidFill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39926" y="1129978"/>
            <a:ext cx="5806986" cy="14927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55%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have income more than $150K with net-worth above $250K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37%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less likely to have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50%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people are having Medicare advantage plan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cs typeface="Poppins Medium"/>
              </a:rPr>
              <a:t>75% </a:t>
            </a:r>
            <a:r>
              <a:rPr lang="en-IN" sz="1400">
                <a:solidFill>
                  <a:schemeClr val="tx2"/>
                </a:solidFill>
                <a:cs typeface="Poppins Medium"/>
              </a:rPr>
              <a:t>of family have 2 to 3 adults in fami</a:t>
            </a:r>
            <a:r>
              <a:rPr lang="en-IN" sz="1400">
                <a:ea typeface="+mn-lt"/>
                <a:cs typeface="+mn-lt"/>
              </a:rPr>
              <a:t>ly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1005105" y="5507035"/>
            <a:ext cx="7052338" cy="14409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  <a:endParaRPr lang="en-US">
              <a:solidFill>
                <a:schemeClr val="accent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We can target this segment with health insurance which offers term life cover </a:t>
            </a:r>
          </a:p>
          <a:p>
            <a:pPr algn="just">
              <a:lnSpc>
                <a:spcPct val="150000"/>
              </a:lnSpc>
            </a:pPr>
            <a:endParaRPr lang="en-IN">
              <a:solidFill>
                <a:srgbClr val="11B7BF"/>
              </a:solidFill>
              <a:latin typeface="Montserrat ExtraBold"/>
              <a:cs typeface="Poppins Medium" panose="00000600000000000000" pitchFamily="2" charset="0"/>
            </a:endParaRPr>
          </a:p>
          <a:p>
            <a:pPr>
              <a:lnSpc>
                <a:spcPct val="150000"/>
              </a:lnSpc>
              <a:buSzPct val="120000"/>
            </a:pPr>
            <a:endParaRPr lang="en-IN" sz="1400">
              <a:solidFill>
                <a:srgbClr val="08083B"/>
              </a:solidFill>
              <a:latin typeface="Montserrat"/>
              <a:cs typeface="Poppins Medium" panose="00000600000000000000" pitchFamily="2" charset="0"/>
            </a:endParaRPr>
          </a:p>
        </p:txBody>
      </p:sp>
      <p:pic>
        <p:nvPicPr>
          <p:cNvPr id="8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4AFF550-C0DF-5B3B-EAB1-5E6C6D94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44" y="2618317"/>
            <a:ext cx="27435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6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6930D2-796C-1F81-F8BD-1E3426FFFB0D}"/>
              </a:ext>
            </a:extLst>
          </p:cNvPr>
          <p:cNvSpPr/>
          <p:nvPr/>
        </p:nvSpPr>
        <p:spPr>
          <a:xfrm>
            <a:off x="1007373" y="232705"/>
            <a:ext cx="36092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0817FA-ACF0-0D62-C727-5E654B8B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285"/>
            <a:ext cx="10517188" cy="341045"/>
          </a:xfrm>
        </p:spPr>
        <p:txBody>
          <a:bodyPr lIns="91440" tIns="45720" rIns="91440" bIns="45720" anchor="t"/>
          <a:lstStyle/>
          <a:p>
            <a:r>
              <a:rPr lang="en-IN">
                <a:solidFill>
                  <a:schemeClr val="tx2"/>
                </a:solidFill>
              </a:rPr>
              <a:t>Old Fashioned</a:t>
            </a:r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EA2D5-259E-A392-AC43-1CE679F23900}"/>
              </a:ext>
            </a:extLst>
          </p:cNvPr>
          <p:cNvCxnSpPr>
            <a:cxnSpLocks/>
          </p:cNvCxnSpPr>
          <p:nvPr/>
        </p:nvCxnSpPr>
        <p:spPr>
          <a:xfrm>
            <a:off x="5105862" y="1680132"/>
            <a:ext cx="0" cy="3775586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2C9523-D237-EA5C-CB8C-1735D6FE25A3}"/>
              </a:ext>
            </a:extLst>
          </p:cNvPr>
          <p:cNvSpPr txBox="1"/>
          <p:nvPr/>
        </p:nvSpPr>
        <p:spPr>
          <a:xfrm>
            <a:off x="838200" y="1142326"/>
            <a:ext cx="3801519" cy="16183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Summary:</a:t>
            </a:r>
          </a:p>
          <a:p>
            <a:r>
              <a:rPr lang="en-US" sz="1400">
                <a:solidFill>
                  <a:schemeClr val="tx2"/>
                </a:solidFill>
                <a:cs typeface="Poppins Medium"/>
              </a:rPr>
              <a:t>Low-income People with low cash savings, not active on social media. Online degree education seeker , unlikely to purchase insurance on their own.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13996-B723-9BE5-099F-D127D89FF9A1}"/>
              </a:ext>
            </a:extLst>
          </p:cNvPr>
          <p:cNvSpPr txBox="1"/>
          <p:nvPr/>
        </p:nvSpPr>
        <p:spPr>
          <a:xfrm>
            <a:off x="5542108" y="4644213"/>
            <a:ext cx="6096000" cy="800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+mj-lt"/>
                <a:cs typeface="Poppins Medium"/>
              </a:rPr>
              <a:t>Lifestyle:</a:t>
            </a:r>
            <a:endParaRPr lang="en-US" b="1">
              <a:solidFill>
                <a:schemeClr val="accent3"/>
              </a:solidFill>
              <a:latin typeface="+mj-lt"/>
              <a:cs typeface="Poppins Medium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Most unlikely to have medical term life insurance.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cs typeface="Poppins Medium"/>
              </a:rPr>
              <a:t>Not active on social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5BB3A-F45F-7C80-AD29-136E9A99D85A}"/>
              </a:ext>
            </a:extLst>
          </p:cNvPr>
          <p:cNvSpPr txBox="1"/>
          <p:nvPr/>
        </p:nvSpPr>
        <p:spPr>
          <a:xfrm>
            <a:off x="5553001" y="3030592"/>
            <a:ext cx="5889172" cy="12772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Market Trend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Not loyal to financial institution 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Loves to purchase health insurance via ACA</a:t>
            </a:r>
            <a:endParaRPr lang="en-IN">
              <a:solidFill>
                <a:schemeClr val="tx2"/>
              </a:solidFill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People are not interested in Medicare Advantage Plan.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Not Eligible for both Medicare and Medicaid.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86E5-9063-1341-B202-83A925E1021A}"/>
              </a:ext>
            </a:extLst>
          </p:cNvPr>
          <p:cNvSpPr txBox="1"/>
          <p:nvPr/>
        </p:nvSpPr>
        <p:spPr>
          <a:xfrm>
            <a:off x="5508170" y="1195897"/>
            <a:ext cx="5923418" cy="25335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Stats: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88.51%</a:t>
            </a:r>
            <a:r>
              <a:rPr lang="en-IN" sz="1400" b="1">
                <a:solidFill>
                  <a:schemeClr val="tx2"/>
                </a:solidFill>
                <a:cs typeface="Poppins Medium"/>
              </a:rPr>
              <a:t> </a:t>
            </a:r>
            <a:r>
              <a:rPr lang="en-IN" sz="1400">
                <a:cs typeface="Poppins Medium"/>
              </a:rPr>
              <a:t>of people have income less than  $75K 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56%</a:t>
            </a:r>
            <a:r>
              <a:rPr lang="en-IN" sz="1400" b="1">
                <a:solidFill>
                  <a:schemeClr val="tx2"/>
                </a:solidFill>
                <a:cs typeface="Poppins Medium"/>
              </a:rPr>
              <a:t> </a:t>
            </a:r>
            <a:r>
              <a:rPr lang="en-IN" sz="1400">
                <a:cs typeface="Poppins Medium"/>
              </a:rPr>
              <a:t>of people with net-worth less than $75K.</a:t>
            </a:r>
            <a:endParaRPr lang="en-IN"/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95.46% </a:t>
            </a:r>
            <a:r>
              <a:rPr lang="en-IN" sz="1400">
                <a:ea typeface="+mn-lt"/>
                <a:cs typeface="+mn-lt"/>
              </a:rPr>
              <a:t>of people not eligible for both Medicare and Medicaid </a:t>
            </a:r>
            <a:endParaRPr lang="en-IN" sz="1400">
              <a:solidFill>
                <a:schemeClr val="tx2"/>
              </a:solidFill>
              <a:cs typeface="Poppins Medium"/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</a:rPr>
              <a:t>81.30% </a:t>
            </a:r>
            <a:r>
              <a:rPr lang="en-IN" sz="1400">
                <a:solidFill>
                  <a:srgbClr val="191533"/>
                </a:solidFill>
              </a:rPr>
              <a:t>of people doesn't transact online</a:t>
            </a: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88.89% </a:t>
            </a:r>
            <a:r>
              <a:rPr lang="en-IN" sz="1400">
                <a:ea typeface="+mn-lt"/>
                <a:cs typeface="+mn-lt"/>
              </a:rPr>
              <a:t>of people Have savings less than </a:t>
            </a:r>
            <a:r>
              <a:rPr lang="en-IN" sz="1400">
                <a:solidFill>
                  <a:schemeClr val="tx2"/>
                </a:solidFill>
                <a:ea typeface="+mn-lt"/>
                <a:cs typeface="+mn-lt"/>
              </a:rPr>
              <a:t>$</a:t>
            </a:r>
            <a:r>
              <a:rPr lang="en-IN" sz="1400">
                <a:ea typeface="+mn-lt"/>
                <a:cs typeface="+mn-lt"/>
              </a:rPr>
              <a:t>15k</a:t>
            </a:r>
            <a:endParaRPr lang="en-IN" sz="1400">
              <a:solidFill>
                <a:srgbClr val="191533"/>
              </a:solidFill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chemeClr val="tx2"/>
                </a:solidFill>
                <a:ea typeface="+mn-lt"/>
                <a:cs typeface="+mn-lt"/>
              </a:rPr>
              <a:t>81.90% </a:t>
            </a:r>
            <a:r>
              <a:rPr lang="en-IN" sz="1400">
                <a:ea typeface="+mn-lt"/>
                <a:cs typeface="+mn-lt"/>
              </a:rPr>
              <a:t>of people having investment less than $25k</a:t>
            </a:r>
            <a:endParaRPr lang="en-IN" sz="1400">
              <a:solidFill>
                <a:srgbClr val="191533"/>
              </a:solidFill>
            </a:endParaRPr>
          </a:p>
          <a:p>
            <a:pPr marL="285750" indent="-285750" algn="just">
              <a:buSzPct val="120000"/>
              <a:buFont typeface="Arial" panose="020B0604020202020204" pitchFamily="34" charset="0"/>
              <a:buChar char="•"/>
            </a:pPr>
            <a:endParaRPr lang="en-IN" sz="1400">
              <a:solidFill>
                <a:srgbClr val="191533"/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IN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90F80-49B8-C5A7-4B27-D11C91A1992A}"/>
              </a:ext>
            </a:extLst>
          </p:cNvPr>
          <p:cNvSpPr txBox="1"/>
          <p:nvPr/>
        </p:nvSpPr>
        <p:spPr>
          <a:xfrm>
            <a:off x="839076" y="5402411"/>
            <a:ext cx="6868467" cy="10254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>
                <a:solidFill>
                  <a:schemeClr val="accent3"/>
                </a:solidFill>
                <a:latin typeface="+mj-lt"/>
                <a:cs typeface="Poppins Medium"/>
              </a:rPr>
              <a:t>Strategy:</a:t>
            </a:r>
          </a:p>
          <a:p>
            <a:pPr>
              <a:lnSpc>
                <a:spcPct val="150000"/>
              </a:lnSpc>
            </a:pPr>
            <a:r>
              <a:rPr lang="en-IN" sz="1400">
                <a:solidFill>
                  <a:schemeClr val="tx2"/>
                </a:solidFill>
                <a:cs typeface="Poppins Medium"/>
              </a:rPr>
              <a:t>We can target this segment through policies like health insurance via ACA.</a:t>
            </a:r>
          </a:p>
          <a:p>
            <a:pPr>
              <a:lnSpc>
                <a:spcPct val="150000"/>
              </a:lnSpc>
              <a:buSzPct val="120000"/>
            </a:pPr>
            <a:endParaRPr lang="en-IN" sz="1400">
              <a:solidFill>
                <a:schemeClr val="tx2"/>
              </a:solidFill>
              <a:cs typeface="Poppins Medium" panose="00000600000000000000" pitchFamily="2" charset="0"/>
            </a:endParaRPr>
          </a:p>
        </p:txBody>
      </p:sp>
      <p:pic>
        <p:nvPicPr>
          <p:cNvPr id="6" name="Picture 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4AFD76B8-61EE-C27A-BF06-4CC2F4124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5283" y="2948071"/>
            <a:ext cx="2743199" cy="182969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60974B95-AF96-EA32-BE81-636EC57A0A78}"/>
              </a:ext>
            </a:extLst>
          </p:cNvPr>
          <p:cNvSpPr txBox="1"/>
          <p:nvPr/>
        </p:nvSpPr>
        <p:spPr>
          <a:xfrm>
            <a:off x="936660" y="4639734"/>
            <a:ext cx="2731028" cy="7408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end3620">
      <a:dk1>
        <a:srgbClr val="191533"/>
      </a:dk1>
      <a:lt1>
        <a:srgbClr val="FFFFFF"/>
      </a:lt1>
      <a:dk2>
        <a:srgbClr val="08083B"/>
      </a:dk2>
      <a:lt2>
        <a:srgbClr val="F2F1F3"/>
      </a:lt2>
      <a:accent1>
        <a:srgbClr val="08083B"/>
      </a:accent1>
      <a:accent2>
        <a:srgbClr val="08083B"/>
      </a:accent2>
      <a:accent3>
        <a:srgbClr val="11B7BF"/>
      </a:accent3>
      <a:accent4>
        <a:srgbClr val="739FAF"/>
      </a:accent4>
      <a:accent5>
        <a:srgbClr val="211B4E"/>
      </a:accent5>
      <a:accent6>
        <a:srgbClr val="757385"/>
      </a:accent6>
      <a:hlink>
        <a:srgbClr val="739FAF"/>
      </a:hlink>
      <a:folHlink>
        <a:srgbClr val="11B7BF"/>
      </a:folHlink>
    </a:clrScheme>
    <a:fontScheme name="Blend360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3.xml><?xml version="1.0" encoding="utf-8"?>
<a:theme xmlns:a="http://schemas.openxmlformats.org/drawingml/2006/main" name="2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96170D744C2D419C354D83FCDAF017" ma:contentTypeVersion="10" ma:contentTypeDescription="Create a new document." ma:contentTypeScope="" ma:versionID="55ea4e3b972fb458a5b994e5ec7e1ba5">
  <xsd:schema xmlns:xsd="http://www.w3.org/2001/XMLSchema" xmlns:xs="http://www.w3.org/2001/XMLSchema" xmlns:p="http://schemas.microsoft.com/office/2006/metadata/properties" xmlns:ns2="ebcd728c-2842-4f19-ba2e-dcf4cfee0147" xmlns:ns3="578e031b-73fb-48c4-bb9d-99ba81e4a0b5" targetNamespace="http://schemas.microsoft.com/office/2006/metadata/properties" ma:root="true" ma:fieldsID="6503877a899d7bf996a341edc8e97540" ns2:_="" ns3:_="">
    <xsd:import namespace="ebcd728c-2842-4f19-ba2e-dcf4cfee0147"/>
    <xsd:import namespace="578e031b-73fb-48c4-bb9d-99ba81e4a0b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d728c-2842-4f19-ba2e-dcf4cfee014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55a0965-9dce-410e-ae67-fec4ac7796d7}" ma:internalName="TaxCatchAll" ma:showField="CatchAllData" ma:web="ebcd728c-2842-4f19-ba2e-dcf4cfee01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e031b-73fb-48c4-bb9d-99ba81e4a0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2b4ba89-8ace-419e-814f-6a2e402f62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bcd728c-2842-4f19-ba2e-dcf4cfee0147">
      <UserInfo>
        <DisplayName/>
        <AccountId xsi:nil="true"/>
        <AccountType/>
      </UserInfo>
    </SharedWithUsers>
    <lcf76f155ced4ddcb4097134ff3c332f xmlns="578e031b-73fb-48c4-bb9d-99ba81e4a0b5">
      <Terms xmlns="http://schemas.microsoft.com/office/infopath/2007/PartnerControls"/>
    </lcf76f155ced4ddcb4097134ff3c332f>
    <TaxCatchAll xmlns="ebcd728c-2842-4f19-ba2e-dcf4cfee0147" xsi:nil="true"/>
  </documentManagement>
</p:properties>
</file>

<file path=customXml/itemProps1.xml><?xml version="1.0" encoding="utf-8"?>
<ds:datastoreItem xmlns:ds="http://schemas.openxmlformats.org/officeDocument/2006/customXml" ds:itemID="{3AB2ABE0-25DA-46FC-A34D-73C92DAC50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3109-C6D6-4613-B2B2-E55EC74D3BE6}"/>
</file>

<file path=customXml/itemProps3.xml><?xml version="1.0" encoding="utf-8"?>
<ds:datastoreItem xmlns:ds="http://schemas.openxmlformats.org/officeDocument/2006/customXml" ds:itemID="{F2393980-85D3-41CE-8EEC-F1ECD0278812}">
  <ds:schemaRefs>
    <ds:schemaRef ds:uri="b41fe58b-a25b-4acc-bda3-1cc61b51d581"/>
    <ds:schemaRef ds:uri="d83cb538-dcdc-441d-a642-0e643b97be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11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 Theme</vt:lpstr>
      <vt:lpstr>1_Office Theme</vt:lpstr>
      <vt:lpstr>2_Office Theme</vt:lpstr>
      <vt:lpstr>PowerPoint Presentation</vt:lpstr>
      <vt:lpstr>Agenda:</vt:lpstr>
      <vt:lpstr>What is Marketing?</vt:lpstr>
      <vt:lpstr>Health Conscious </vt:lpstr>
      <vt:lpstr>Walmart Enthusiasts </vt:lpstr>
      <vt:lpstr>Retired Sports Enthusiasts </vt:lpstr>
      <vt:lpstr>Vigorous Cohort </vt:lpstr>
      <vt:lpstr>Richie rich</vt:lpstr>
      <vt:lpstr>Old Fashioned</vt:lpstr>
      <vt:lpstr>Comparison Among Segments</vt:lpstr>
      <vt:lpstr>PowerPoint Presentation</vt:lpstr>
    </vt:vector>
  </TitlesOfParts>
  <Company>Blend360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Prashanth</dc:creator>
  <cp:revision>2</cp:revision>
  <dcterms:created xsi:type="dcterms:W3CDTF">2018-11-06T00:42:49Z</dcterms:created>
  <dcterms:modified xsi:type="dcterms:W3CDTF">2023-03-20T13:57:43Z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0x010100AD96170D744C2D419C354D83FCDAF017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